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8" r:id="rId5"/>
    <p:sldId id="259" r:id="rId6"/>
    <p:sldId id="260" r:id="rId7"/>
    <p:sldId id="262" r:id="rId8"/>
    <p:sldId id="261" r:id="rId9"/>
    <p:sldId id="264" r:id="rId10"/>
    <p:sldId id="266" r:id="rId11"/>
    <p:sldId id="265"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D92B8FF-35B6-40DA-B8DE-894170A42D85}" type="datetimeFigureOut">
              <a:rPr lang="en-GB" smtClean="0"/>
              <a:t>29/11/2025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rIns="45720"/>
          <a:lstStyle/>
          <a:p>
            <a:fld id="{7D01AB56-2E6D-45F0-91D8-EA575B514D72}" type="slidenum">
              <a:rPr lang="en-GB" smtClean="0"/>
              <a:t>‹#›</a:t>
            </a:fld>
            <a:endParaRPr lang="en-GB"/>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01316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92B8FF-35B6-40DA-B8DE-894170A42D85}" type="datetimeFigureOut">
              <a:rPr lang="en-GB" smtClean="0"/>
              <a:t>29/11/2025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AB56-2E6D-45F0-91D8-EA575B514D72}" type="slidenum">
              <a:rPr lang="en-GB" smtClean="0"/>
              <a:t>‹#›</a:t>
            </a:fld>
            <a:endParaRPr lang="en-GB"/>
          </a:p>
        </p:txBody>
      </p:sp>
    </p:spTree>
    <p:extLst>
      <p:ext uri="{BB962C8B-B14F-4D97-AF65-F5344CB8AC3E}">
        <p14:creationId xmlns:p14="http://schemas.microsoft.com/office/powerpoint/2010/main" val="295602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92B8FF-35B6-40DA-B8DE-894170A42D85}" type="datetimeFigureOut">
              <a:rPr lang="en-GB" smtClean="0"/>
              <a:t>29/11/2025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AB56-2E6D-45F0-91D8-EA575B514D72}" type="slidenum">
              <a:rPr lang="en-GB" smtClean="0"/>
              <a:t>‹#›</a:t>
            </a:fld>
            <a:endParaRPr lang="en-GB"/>
          </a:p>
        </p:txBody>
      </p:sp>
    </p:spTree>
    <p:extLst>
      <p:ext uri="{BB962C8B-B14F-4D97-AF65-F5344CB8AC3E}">
        <p14:creationId xmlns:p14="http://schemas.microsoft.com/office/powerpoint/2010/main" val="626057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D92B8FF-35B6-40DA-B8DE-894170A42D85}" type="datetimeFigureOut">
              <a:rPr lang="en-GB" smtClean="0"/>
              <a:t>29/11/2025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AB56-2E6D-45F0-91D8-EA575B514D72}" type="slidenum">
              <a:rPr lang="en-GB" smtClean="0"/>
              <a:t>‹#›</a:t>
            </a:fld>
            <a:endParaRPr lang="en-GB"/>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409237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D92B8FF-35B6-40DA-B8DE-894170A42D85}" type="datetimeFigureOut">
              <a:rPr lang="en-GB" smtClean="0"/>
              <a:t>29/11/2025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01AB56-2E6D-45F0-91D8-EA575B514D72}" type="slidenum">
              <a:rPr lang="en-GB" smtClean="0"/>
              <a:t>‹#›</a:t>
            </a:fld>
            <a:endParaRPr lang="en-GB"/>
          </a:p>
        </p:txBody>
      </p:sp>
    </p:spTree>
    <p:extLst>
      <p:ext uri="{BB962C8B-B14F-4D97-AF65-F5344CB8AC3E}">
        <p14:creationId xmlns:p14="http://schemas.microsoft.com/office/powerpoint/2010/main" val="22430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D92B8FF-35B6-40DA-B8DE-894170A42D85}" type="datetimeFigureOut">
              <a:rPr lang="en-GB" smtClean="0"/>
              <a:t>29/11/2025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1AB56-2E6D-45F0-91D8-EA575B514D72}" type="slidenum">
              <a:rPr lang="en-GB" smtClean="0"/>
              <a:t>‹#›</a:t>
            </a:fld>
            <a:endParaRPr lang="en-GB"/>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6235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D92B8FF-35B6-40DA-B8DE-894170A42D85}" type="datetimeFigureOut">
              <a:rPr lang="en-GB" smtClean="0"/>
              <a:t>29/11/2025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01AB56-2E6D-45F0-91D8-EA575B514D72}" type="slidenum">
              <a:rPr lang="en-GB" smtClean="0"/>
              <a:t>‹#›</a:t>
            </a:fld>
            <a:endParaRPr lang="en-GB"/>
          </a:p>
        </p:txBody>
      </p:sp>
    </p:spTree>
    <p:extLst>
      <p:ext uri="{BB962C8B-B14F-4D97-AF65-F5344CB8AC3E}">
        <p14:creationId xmlns:p14="http://schemas.microsoft.com/office/powerpoint/2010/main" val="181850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D92B8FF-35B6-40DA-B8DE-894170A42D85}" type="datetimeFigureOut">
              <a:rPr lang="en-GB" smtClean="0"/>
              <a:t>29/11/2025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01AB56-2E6D-45F0-91D8-EA575B514D72}" type="slidenum">
              <a:rPr lang="en-GB" smtClean="0"/>
              <a:t>‹#›</a:t>
            </a:fld>
            <a:endParaRPr lang="en-GB"/>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29979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D92B8FF-35B6-40DA-B8DE-894170A42D85}" type="datetimeFigureOut">
              <a:rPr lang="en-GB" smtClean="0"/>
              <a:t>29/11/2025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01AB56-2E6D-45F0-91D8-EA575B514D72}" type="slidenum">
              <a:rPr lang="en-GB" smtClean="0"/>
              <a:t>‹#›</a:t>
            </a:fld>
            <a:endParaRPr lang="en-GB"/>
          </a:p>
        </p:txBody>
      </p:sp>
    </p:spTree>
    <p:extLst>
      <p:ext uri="{BB962C8B-B14F-4D97-AF65-F5344CB8AC3E}">
        <p14:creationId xmlns:p14="http://schemas.microsoft.com/office/powerpoint/2010/main" val="30385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92B8FF-35B6-40DA-B8DE-894170A42D85}" type="datetimeFigureOut">
              <a:rPr lang="en-GB" smtClean="0"/>
              <a:t>29/11/2025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1AB56-2E6D-45F0-91D8-EA575B514D72}" type="slidenum">
              <a:rPr lang="en-GB" smtClean="0"/>
              <a:t>‹#›</a:t>
            </a:fld>
            <a:endParaRPr lang="en-GB"/>
          </a:p>
        </p:txBody>
      </p:sp>
    </p:spTree>
    <p:extLst>
      <p:ext uri="{BB962C8B-B14F-4D97-AF65-F5344CB8AC3E}">
        <p14:creationId xmlns:p14="http://schemas.microsoft.com/office/powerpoint/2010/main" val="26079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D92B8FF-35B6-40DA-B8DE-894170A42D85}" type="datetimeFigureOut">
              <a:rPr lang="en-GB" smtClean="0"/>
              <a:t>29/11/2025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01AB56-2E6D-45F0-91D8-EA575B514D72}" type="slidenum">
              <a:rPr lang="en-GB" smtClean="0"/>
              <a:t>‹#›</a:t>
            </a:fld>
            <a:endParaRPr lang="en-GB"/>
          </a:p>
        </p:txBody>
      </p:sp>
    </p:spTree>
    <p:extLst>
      <p:ext uri="{BB962C8B-B14F-4D97-AF65-F5344CB8AC3E}">
        <p14:creationId xmlns:p14="http://schemas.microsoft.com/office/powerpoint/2010/main" val="26901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5D92B8FF-35B6-40DA-B8DE-894170A42D85}" type="datetimeFigureOut">
              <a:rPr lang="en-GB" smtClean="0"/>
              <a:t>29/11/2025</a:t>
            </a:fld>
            <a:endParaRPr lang="en-GB"/>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7D01AB56-2E6D-45F0-91D8-EA575B514D72}" type="slidenum">
              <a:rPr lang="en-GB" smtClean="0"/>
              <a:t>‹#›</a:t>
            </a:fld>
            <a:endParaRPr lang="en-GB"/>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34934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iblegateway.com/passage/?search=Matthew%201&amp;version=NIV#fen-NIV-23166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1%20Corinthians%2012&amp;version=NIV#fen-NIV-28665d" TargetMode="External"/><Relationship Id="rId2" Type="http://schemas.openxmlformats.org/officeDocument/2006/relationships/hyperlink" Target="https://www.biblegateway.com/passage/?search=1%20Corinthians%2012&amp;version=NIV#fen-NIV-28648c"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blegateway.com/passage/?search=psalm%20139&amp;version=NIV#fen-NIV-16257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Matthew%201&amp;version=NIV#fen-NIV-23146b" TargetMode="External"/><Relationship Id="rId2" Type="http://schemas.openxmlformats.org/officeDocument/2006/relationships/hyperlink" Target="https://www.biblegateway.com/passage/?search=Matthew%201&amp;version=NIV#fen-NIV-23146a" TargetMode="External"/><Relationship Id="rId1" Type="http://schemas.openxmlformats.org/officeDocument/2006/relationships/slideLayout" Target="../slideLayouts/slideLayout2.xml"/><Relationship Id="rId4" Type="http://schemas.openxmlformats.org/officeDocument/2006/relationships/hyperlink" Target="https://www.biblegateway.com/passage/?search=Matthew%201&amp;version=NIV#fen-NIV-23156c"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isaiah%207&amp;version=NIV#fen-NIV-17797d" TargetMode="External"/><Relationship Id="rId2" Type="http://schemas.openxmlformats.org/officeDocument/2006/relationships/hyperlink" Target="https://www.biblegateway.com/passage/?search=isaiah%207&amp;version=NIV#fen-NIV-17797c" TargetMode="External"/><Relationship Id="rId1" Type="http://schemas.openxmlformats.org/officeDocument/2006/relationships/slideLayout" Target="../slideLayouts/slideLayout2.xml"/><Relationship Id="rId5" Type="http://schemas.openxmlformats.org/officeDocument/2006/relationships/hyperlink" Target="https://www.biblegateway.com/passage/?search=isaiah%207&amp;version=NIV#fen-NIV-17797f" TargetMode="External"/><Relationship Id="rId4" Type="http://schemas.openxmlformats.org/officeDocument/2006/relationships/hyperlink" Target="https://www.biblegateway.com/passage/?search=isaiah%207&amp;version=NIV#fen-NIV-17797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Matthew%201&amp;version=NIV#fen-NIV-23164e" TargetMode="External"/><Relationship Id="rId2" Type="http://schemas.openxmlformats.org/officeDocument/2006/relationships/hyperlink" Target="https://www.biblegateway.com/passage/?search=Matthew%201&amp;version=NIV#fen-NIV-23163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3DB3-4CFF-4FBE-A036-0EB20C3A3F88}"/>
              </a:ext>
            </a:extLst>
          </p:cNvPr>
          <p:cNvSpPr>
            <a:spLocks noGrp="1"/>
          </p:cNvSpPr>
          <p:nvPr>
            <p:ph type="ctrTitle"/>
          </p:nvPr>
        </p:nvSpPr>
        <p:spPr/>
        <p:txBody>
          <a:bodyPr>
            <a:normAutofit fontScale="90000"/>
          </a:bodyPr>
          <a:lstStyle/>
          <a:p>
            <a:r>
              <a:rPr lang="en-GB" dirty="0"/>
              <a:t>Joseph: Just as chosen as Mary </a:t>
            </a:r>
            <a:br>
              <a:rPr lang="en-GB" dirty="0"/>
            </a:br>
            <a:r>
              <a:rPr lang="en-GB" dirty="0"/>
              <a:t>(as are you)</a:t>
            </a:r>
          </a:p>
        </p:txBody>
      </p:sp>
    </p:spTree>
    <p:extLst>
      <p:ext uri="{BB962C8B-B14F-4D97-AF65-F5344CB8AC3E}">
        <p14:creationId xmlns:p14="http://schemas.microsoft.com/office/powerpoint/2010/main" val="271636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10E2-CBF5-405E-BC6C-953EA83E709B}"/>
              </a:ext>
            </a:extLst>
          </p:cNvPr>
          <p:cNvSpPr>
            <a:spLocks noGrp="1"/>
          </p:cNvSpPr>
          <p:nvPr>
            <p:ph type="title"/>
          </p:nvPr>
        </p:nvSpPr>
        <p:spPr/>
        <p:txBody>
          <a:bodyPr/>
          <a:lstStyle/>
          <a:p>
            <a:r>
              <a:rPr lang="en-GB" dirty="0"/>
              <a:t>Matthew 1: 20-22, Matthew 2:13-14, Matthew 2:19-23</a:t>
            </a:r>
          </a:p>
        </p:txBody>
      </p:sp>
      <p:sp>
        <p:nvSpPr>
          <p:cNvPr id="3" name="Content Placeholder 2">
            <a:extLst>
              <a:ext uri="{FF2B5EF4-FFF2-40B4-BE49-F238E27FC236}">
                <a16:creationId xmlns:a16="http://schemas.microsoft.com/office/drawing/2014/main" id="{C2AE5E53-EE0F-4499-911B-11CD4471491F}"/>
              </a:ext>
            </a:extLst>
          </p:cNvPr>
          <p:cNvSpPr>
            <a:spLocks noGrp="1"/>
          </p:cNvSpPr>
          <p:nvPr>
            <p:ph idx="1"/>
          </p:nvPr>
        </p:nvSpPr>
        <p:spPr/>
        <p:txBody>
          <a:bodyPr/>
          <a:lstStyle/>
          <a:p>
            <a:endParaRPr lang="en-GB" dirty="0"/>
          </a:p>
        </p:txBody>
      </p:sp>
      <p:sp>
        <p:nvSpPr>
          <p:cNvPr id="5" name="TextBox 4">
            <a:extLst>
              <a:ext uri="{FF2B5EF4-FFF2-40B4-BE49-F238E27FC236}">
                <a16:creationId xmlns:a16="http://schemas.microsoft.com/office/drawing/2014/main" id="{31628450-A68F-435A-ABF1-1CD62CB043F8}"/>
              </a:ext>
            </a:extLst>
          </p:cNvPr>
          <p:cNvSpPr txBox="1"/>
          <p:nvPr/>
        </p:nvSpPr>
        <p:spPr>
          <a:xfrm>
            <a:off x="121258" y="1612891"/>
            <a:ext cx="6094674" cy="2308324"/>
          </a:xfrm>
          <a:prstGeom prst="rect">
            <a:avLst/>
          </a:prstGeom>
          <a:noFill/>
        </p:spPr>
        <p:txBody>
          <a:bodyPr wrap="square">
            <a:spAutoFit/>
          </a:bodyPr>
          <a:lstStyle/>
          <a:p>
            <a:pPr algn="l"/>
            <a:r>
              <a:rPr lang="en-GB" b="1" i="0" baseline="30000" dirty="0">
                <a:effectLst/>
                <a:latin typeface="system-ui"/>
              </a:rPr>
              <a:t>20 </a:t>
            </a:r>
            <a:r>
              <a:rPr lang="en-GB" b="0" i="0" dirty="0">
                <a:effectLst/>
                <a:latin typeface="system-ui"/>
              </a:rPr>
              <a:t>But after he had considered this, an angel of the Lord appeared to him in a dream and said, “Joseph son of David, do not be afraid to take Mary home as your wife, because what is conceived in her is from the Holy Spirit. </a:t>
            </a:r>
            <a:r>
              <a:rPr lang="en-GB" b="1" i="0" baseline="30000" dirty="0">
                <a:effectLst/>
                <a:latin typeface="system-ui"/>
              </a:rPr>
              <a:t>21 </a:t>
            </a:r>
            <a:r>
              <a:rPr lang="en-GB" b="0" i="0" dirty="0">
                <a:effectLst/>
                <a:latin typeface="system-ui"/>
              </a:rPr>
              <a:t>She will give birth to a son, and you are to give him the name Jesus,</a:t>
            </a:r>
            <a:r>
              <a:rPr lang="en-GB" b="0" i="0" baseline="30000" dirty="0">
                <a:effectLst/>
                <a:latin typeface="system-ui"/>
              </a:rPr>
              <a:t>[</a:t>
            </a:r>
            <a:r>
              <a:rPr lang="en-GB" b="0" i="0" baseline="30000" dirty="0">
                <a:effectLst/>
                <a:latin typeface="system-ui"/>
                <a:hlinkClick r:id="rId2" tooltip="See footnote f">
                  <a:extLst>
                    <a:ext uri="{A12FA001-AC4F-418D-AE19-62706E023703}">
                      <ahyp:hlinkClr xmlns:ahyp="http://schemas.microsoft.com/office/drawing/2018/hyperlinkcolor" val="tx"/>
                    </a:ext>
                  </a:extLst>
                </a:hlinkClick>
              </a:rPr>
              <a:t>f</a:t>
            </a:r>
            <a:r>
              <a:rPr lang="en-GB" b="0" i="0" baseline="30000" dirty="0">
                <a:effectLst/>
                <a:latin typeface="system-ui"/>
              </a:rPr>
              <a:t>]</a:t>
            </a:r>
            <a:r>
              <a:rPr lang="en-GB" b="0" i="0" dirty="0">
                <a:effectLst/>
                <a:latin typeface="system-ui"/>
              </a:rPr>
              <a:t> because he will save his people from their sins.”</a:t>
            </a:r>
          </a:p>
          <a:p>
            <a:br>
              <a:rPr lang="en-GB" dirty="0"/>
            </a:br>
            <a:endParaRPr lang="en-GB" dirty="0"/>
          </a:p>
        </p:txBody>
      </p:sp>
      <p:sp>
        <p:nvSpPr>
          <p:cNvPr id="7" name="TextBox 6">
            <a:extLst>
              <a:ext uri="{FF2B5EF4-FFF2-40B4-BE49-F238E27FC236}">
                <a16:creationId xmlns:a16="http://schemas.microsoft.com/office/drawing/2014/main" id="{E03F8839-4536-407C-9CC2-1CAB98AE5AA4}"/>
              </a:ext>
            </a:extLst>
          </p:cNvPr>
          <p:cNvSpPr txBox="1"/>
          <p:nvPr/>
        </p:nvSpPr>
        <p:spPr>
          <a:xfrm>
            <a:off x="6380509" y="3035367"/>
            <a:ext cx="4975528" cy="2031325"/>
          </a:xfrm>
          <a:prstGeom prst="rect">
            <a:avLst/>
          </a:prstGeom>
          <a:noFill/>
        </p:spPr>
        <p:txBody>
          <a:bodyPr wrap="square">
            <a:spAutoFit/>
          </a:bodyPr>
          <a:lstStyle/>
          <a:p>
            <a:pPr algn="l"/>
            <a:r>
              <a:rPr lang="en-GB" b="1" i="0" baseline="30000" dirty="0">
                <a:effectLst/>
                <a:latin typeface="system-ui"/>
              </a:rPr>
              <a:t>13 </a:t>
            </a:r>
            <a:r>
              <a:rPr lang="en-GB" b="0" i="0" dirty="0">
                <a:effectLst/>
                <a:latin typeface="system-ui"/>
              </a:rPr>
              <a:t>When they had gone, an angel of the Lord appeared to Joseph in a dream. “Get up,” he said, “take the child and his mother and escape to Egypt. Stay there until I tell you, for Herod is going to search for the child to kill him.”</a:t>
            </a:r>
          </a:p>
          <a:p>
            <a:pPr algn="l"/>
            <a:r>
              <a:rPr lang="en-GB" b="1" i="0" baseline="30000" dirty="0">
                <a:effectLst/>
                <a:latin typeface="system-ui"/>
              </a:rPr>
              <a:t>14 </a:t>
            </a:r>
            <a:r>
              <a:rPr lang="en-GB" b="0" i="0" dirty="0">
                <a:effectLst/>
                <a:latin typeface="system-ui"/>
              </a:rPr>
              <a:t>So he got up, took the child and his mother during the night and left for Egypt</a:t>
            </a:r>
          </a:p>
        </p:txBody>
      </p:sp>
      <p:sp>
        <p:nvSpPr>
          <p:cNvPr id="9" name="TextBox 8">
            <a:extLst>
              <a:ext uri="{FF2B5EF4-FFF2-40B4-BE49-F238E27FC236}">
                <a16:creationId xmlns:a16="http://schemas.microsoft.com/office/drawing/2014/main" id="{88458982-5016-452D-97D5-67C32CCEB18E}"/>
              </a:ext>
            </a:extLst>
          </p:cNvPr>
          <p:cNvSpPr txBox="1"/>
          <p:nvPr/>
        </p:nvSpPr>
        <p:spPr>
          <a:xfrm>
            <a:off x="203547" y="4028251"/>
            <a:ext cx="6094674" cy="2585323"/>
          </a:xfrm>
          <a:prstGeom prst="rect">
            <a:avLst/>
          </a:prstGeom>
          <a:noFill/>
        </p:spPr>
        <p:txBody>
          <a:bodyPr wrap="square">
            <a:spAutoFit/>
          </a:bodyPr>
          <a:lstStyle/>
          <a:p>
            <a:pPr algn="l"/>
            <a:r>
              <a:rPr lang="en-GB" b="1" i="0" baseline="30000" dirty="0">
                <a:effectLst/>
                <a:latin typeface="system-ui"/>
              </a:rPr>
              <a:t>19 </a:t>
            </a:r>
            <a:r>
              <a:rPr lang="en-GB" b="0" i="0" dirty="0">
                <a:effectLst/>
                <a:latin typeface="system-ui"/>
              </a:rPr>
              <a:t>After Herod died, an angel of the Lord appeared in a dream to Joseph in Egypt </a:t>
            </a:r>
            <a:r>
              <a:rPr lang="en-GB" b="1" i="0" baseline="30000" dirty="0">
                <a:effectLst/>
                <a:latin typeface="system-ui"/>
              </a:rPr>
              <a:t>20 </a:t>
            </a:r>
            <a:r>
              <a:rPr lang="en-GB" b="0" i="0" dirty="0">
                <a:effectLst/>
                <a:latin typeface="system-ui"/>
              </a:rPr>
              <a:t>and said, “Get up, take the child and his mother and go to the land of Israel, for those who were trying to take the child’s life are dead.”</a:t>
            </a:r>
          </a:p>
          <a:p>
            <a:pPr algn="l"/>
            <a:r>
              <a:rPr lang="en-GB" b="1" i="0" baseline="30000" dirty="0">
                <a:effectLst/>
                <a:latin typeface="system-ui"/>
              </a:rPr>
              <a:t>21 </a:t>
            </a:r>
            <a:r>
              <a:rPr lang="en-GB" b="0" i="0" dirty="0">
                <a:effectLst/>
                <a:latin typeface="system-ui"/>
              </a:rPr>
              <a:t>So he got up, took the child and his mother and went to the land of Israel. </a:t>
            </a:r>
            <a:r>
              <a:rPr lang="en-GB" b="1" i="0" baseline="30000" dirty="0">
                <a:effectLst/>
                <a:latin typeface="system-ui"/>
              </a:rPr>
              <a:t>22 </a:t>
            </a:r>
            <a:r>
              <a:rPr lang="en-GB" b="0" i="0" dirty="0">
                <a:effectLst/>
                <a:latin typeface="system-ui"/>
              </a:rPr>
              <a:t>But when he heard that Archelaus was reigning in Judea in place of his father Herod, he was afraid to go there. Having been warned in a dream, he withdrew to the district of Galilee</a:t>
            </a:r>
          </a:p>
        </p:txBody>
      </p:sp>
    </p:spTree>
    <p:extLst>
      <p:ext uri="{BB962C8B-B14F-4D97-AF65-F5344CB8AC3E}">
        <p14:creationId xmlns:p14="http://schemas.microsoft.com/office/powerpoint/2010/main" val="96764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36AA-4A24-4AC5-9FF3-7814E7021A39}"/>
              </a:ext>
            </a:extLst>
          </p:cNvPr>
          <p:cNvSpPr>
            <a:spLocks noGrp="1"/>
          </p:cNvSpPr>
          <p:nvPr>
            <p:ph type="title"/>
          </p:nvPr>
        </p:nvSpPr>
        <p:spPr/>
        <p:txBody>
          <a:bodyPr/>
          <a:lstStyle/>
          <a:p>
            <a:r>
              <a:rPr lang="en-GB" dirty="0"/>
              <a:t>It HAD to be Joseph</a:t>
            </a:r>
          </a:p>
        </p:txBody>
      </p:sp>
      <p:sp>
        <p:nvSpPr>
          <p:cNvPr id="3" name="Content Placeholder 2">
            <a:extLst>
              <a:ext uri="{FF2B5EF4-FFF2-40B4-BE49-F238E27FC236}">
                <a16:creationId xmlns:a16="http://schemas.microsoft.com/office/drawing/2014/main" id="{E14BE0A3-63D8-454A-B131-DFA6A35E67AF}"/>
              </a:ext>
            </a:extLst>
          </p:cNvPr>
          <p:cNvSpPr>
            <a:spLocks noGrp="1"/>
          </p:cNvSpPr>
          <p:nvPr>
            <p:ph idx="1"/>
          </p:nvPr>
        </p:nvSpPr>
        <p:spPr/>
        <p:txBody>
          <a:bodyPr/>
          <a:lstStyle/>
          <a:p>
            <a:pPr marL="457200" indent="-457200">
              <a:buAutoNum type="arabicPeriod"/>
            </a:pPr>
            <a:r>
              <a:rPr lang="en-GB" dirty="0"/>
              <a:t>Faithful to the Law</a:t>
            </a:r>
          </a:p>
          <a:p>
            <a:pPr marL="457200" indent="-457200">
              <a:buAutoNum type="arabicPeriod"/>
            </a:pPr>
            <a:r>
              <a:rPr lang="en-GB" dirty="0"/>
              <a:t>Loving husband and father</a:t>
            </a:r>
          </a:p>
          <a:p>
            <a:pPr marL="457200" indent="-457200">
              <a:buAutoNum type="arabicPeriod"/>
            </a:pPr>
            <a:r>
              <a:rPr lang="en-GB" dirty="0"/>
              <a:t>Obedient to God</a:t>
            </a:r>
          </a:p>
          <a:p>
            <a:pPr marL="457200" indent="-457200">
              <a:buAutoNum type="arabicPeriod"/>
            </a:pPr>
            <a:endParaRPr lang="en-GB" dirty="0"/>
          </a:p>
        </p:txBody>
      </p:sp>
    </p:spTree>
    <p:extLst>
      <p:ext uri="{BB962C8B-B14F-4D97-AF65-F5344CB8AC3E}">
        <p14:creationId xmlns:p14="http://schemas.microsoft.com/office/powerpoint/2010/main" val="94626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D1C0-2112-4557-BE09-4F99BFCED07C}"/>
              </a:ext>
            </a:extLst>
          </p:cNvPr>
          <p:cNvSpPr>
            <a:spLocks noGrp="1"/>
          </p:cNvSpPr>
          <p:nvPr>
            <p:ph type="title"/>
          </p:nvPr>
        </p:nvSpPr>
        <p:spPr/>
        <p:txBody>
          <a:bodyPr/>
          <a:lstStyle/>
          <a:p>
            <a:r>
              <a:rPr lang="en-GB" dirty="0"/>
              <a:t>Joseph was just as chosen as Mary</a:t>
            </a:r>
          </a:p>
        </p:txBody>
      </p:sp>
      <p:pic>
        <p:nvPicPr>
          <p:cNvPr id="2050" name="Picture 2" descr="St. Joseph - What the Foster Father of Jesus can Teach Catholics About  Fatherhood - Caritas">
            <a:extLst>
              <a:ext uri="{FF2B5EF4-FFF2-40B4-BE49-F238E27FC236}">
                <a16:creationId xmlns:a16="http://schemas.microsoft.com/office/drawing/2014/main" id="{10EAFF23-985B-48F9-AF6F-786E1DB449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9490" y="2052638"/>
            <a:ext cx="6803957" cy="399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5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1FACE-8D1B-421E-9489-68E240C6E425}"/>
              </a:ext>
            </a:extLst>
          </p:cNvPr>
          <p:cNvSpPr>
            <a:spLocks noGrp="1"/>
          </p:cNvSpPr>
          <p:nvPr>
            <p:ph type="title"/>
          </p:nvPr>
        </p:nvSpPr>
        <p:spPr/>
        <p:txBody>
          <a:bodyPr/>
          <a:lstStyle/>
          <a:p>
            <a:r>
              <a:rPr lang="en-GB" dirty="0"/>
              <a:t>You are chosen</a:t>
            </a:r>
          </a:p>
        </p:txBody>
      </p:sp>
      <p:pic>
        <p:nvPicPr>
          <p:cNvPr id="3074" name="Picture 2" descr="God Chose You. Sometimes, I get a feeling when I sense… | by Leon Bloder |  Medium">
            <a:extLst>
              <a:ext uri="{FF2B5EF4-FFF2-40B4-BE49-F238E27FC236}">
                <a16:creationId xmlns:a16="http://schemas.microsoft.com/office/drawing/2014/main" id="{ACBF2C07-7BAB-45B2-A2F6-2AA5D52F46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5551" y="2052638"/>
            <a:ext cx="7631835" cy="399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09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88D7-2C6C-4E44-800B-35C877A0386A}"/>
              </a:ext>
            </a:extLst>
          </p:cNvPr>
          <p:cNvSpPr>
            <a:spLocks noGrp="1"/>
          </p:cNvSpPr>
          <p:nvPr>
            <p:ph type="title"/>
          </p:nvPr>
        </p:nvSpPr>
        <p:spPr>
          <a:xfrm>
            <a:off x="3031320" y="69773"/>
            <a:ext cx="7958331" cy="1077229"/>
          </a:xfrm>
        </p:spPr>
        <p:txBody>
          <a:bodyPr/>
          <a:lstStyle/>
          <a:p>
            <a:r>
              <a:rPr lang="en-GB" dirty="0"/>
              <a:t>1 Corinthians 12: 12-30</a:t>
            </a:r>
          </a:p>
        </p:txBody>
      </p:sp>
      <p:sp>
        <p:nvSpPr>
          <p:cNvPr id="3" name="Content Placeholder 2">
            <a:extLst>
              <a:ext uri="{FF2B5EF4-FFF2-40B4-BE49-F238E27FC236}">
                <a16:creationId xmlns:a16="http://schemas.microsoft.com/office/drawing/2014/main" id="{65D00A4F-417E-4130-A51F-3FD11CF5CD2C}"/>
              </a:ext>
            </a:extLst>
          </p:cNvPr>
          <p:cNvSpPr>
            <a:spLocks noGrp="1"/>
          </p:cNvSpPr>
          <p:nvPr>
            <p:ph idx="1"/>
          </p:nvPr>
        </p:nvSpPr>
        <p:spPr/>
        <p:txBody>
          <a:bodyPr/>
          <a:lstStyle/>
          <a:p>
            <a:endParaRPr lang="en-GB"/>
          </a:p>
        </p:txBody>
      </p:sp>
      <p:sp>
        <p:nvSpPr>
          <p:cNvPr id="5" name="TextBox 4">
            <a:extLst>
              <a:ext uri="{FF2B5EF4-FFF2-40B4-BE49-F238E27FC236}">
                <a16:creationId xmlns:a16="http://schemas.microsoft.com/office/drawing/2014/main" id="{362F0278-EC4F-4359-B77B-27C0207DAE6B}"/>
              </a:ext>
            </a:extLst>
          </p:cNvPr>
          <p:cNvSpPr txBox="1"/>
          <p:nvPr/>
        </p:nvSpPr>
        <p:spPr>
          <a:xfrm>
            <a:off x="1041621" y="962109"/>
            <a:ext cx="10233329" cy="5632311"/>
          </a:xfrm>
          <a:prstGeom prst="rect">
            <a:avLst/>
          </a:prstGeom>
          <a:noFill/>
        </p:spPr>
        <p:txBody>
          <a:bodyPr wrap="square">
            <a:spAutoFit/>
          </a:bodyPr>
          <a:lstStyle/>
          <a:p>
            <a:pPr algn="l"/>
            <a:r>
              <a:rPr lang="en-GB" b="1" i="0" baseline="30000" dirty="0">
                <a:effectLst/>
                <a:latin typeface="system-ui"/>
              </a:rPr>
              <a:t>12 </a:t>
            </a:r>
            <a:r>
              <a:rPr lang="en-GB" b="0" i="0" dirty="0">
                <a:effectLst/>
                <a:latin typeface="system-ui"/>
              </a:rPr>
              <a:t>Just as a body, though one, has many parts, but all its many parts form one body, so it is with Christ. </a:t>
            </a:r>
            <a:r>
              <a:rPr lang="en-GB" b="1" i="0" baseline="30000" dirty="0">
                <a:effectLst/>
                <a:latin typeface="system-ui"/>
              </a:rPr>
              <a:t>13 </a:t>
            </a:r>
            <a:r>
              <a:rPr lang="en-GB" b="0" i="0" dirty="0">
                <a:effectLst/>
                <a:latin typeface="system-ui"/>
              </a:rPr>
              <a:t>For we were all baptized by</a:t>
            </a:r>
            <a:r>
              <a:rPr lang="en-GB" b="0" i="0" baseline="30000" dirty="0">
                <a:effectLst/>
                <a:latin typeface="system-ui"/>
              </a:rPr>
              <a:t>[</a:t>
            </a:r>
            <a:r>
              <a:rPr lang="en-GB" b="0" i="0" baseline="30000" dirty="0">
                <a:effectLst/>
                <a:latin typeface="system-ui"/>
                <a:hlinkClick r:id="rId2" tooltip="See footnote c">
                  <a:extLst>
                    <a:ext uri="{A12FA001-AC4F-418D-AE19-62706E023703}">
                      <ahyp:hlinkClr xmlns:ahyp="http://schemas.microsoft.com/office/drawing/2018/hyperlinkcolor" val="tx"/>
                    </a:ext>
                  </a:extLst>
                </a:hlinkClick>
              </a:rPr>
              <a:t>c</a:t>
            </a:r>
            <a:r>
              <a:rPr lang="en-GB" b="0" i="0" baseline="30000" dirty="0">
                <a:effectLst/>
                <a:latin typeface="system-ui"/>
              </a:rPr>
              <a:t>]</a:t>
            </a:r>
            <a:r>
              <a:rPr lang="en-GB" b="0" i="0" dirty="0">
                <a:effectLst/>
                <a:latin typeface="system-ui"/>
              </a:rPr>
              <a:t> one Spirit so as to form one body—whether Jews or Gentiles, slave or free—and we were all given the one Spirit to drink. </a:t>
            </a:r>
            <a:r>
              <a:rPr lang="en-GB" b="1" i="0" baseline="30000" dirty="0">
                <a:effectLst/>
                <a:latin typeface="system-ui"/>
              </a:rPr>
              <a:t>14 </a:t>
            </a:r>
            <a:r>
              <a:rPr lang="en-GB" b="0" i="0" dirty="0">
                <a:effectLst/>
                <a:latin typeface="system-ui"/>
              </a:rPr>
              <a:t>Even so the body is not made up of one part but of many.</a:t>
            </a:r>
          </a:p>
          <a:p>
            <a:pPr algn="l"/>
            <a:r>
              <a:rPr lang="en-GB" b="1" i="0" baseline="30000" dirty="0">
                <a:effectLst/>
                <a:latin typeface="system-ui"/>
              </a:rPr>
              <a:t>15 </a:t>
            </a:r>
            <a:r>
              <a:rPr lang="en-GB" b="0" i="0" dirty="0">
                <a:effectLst/>
                <a:latin typeface="system-ui"/>
              </a:rPr>
              <a:t>Now if the foot should say, “Because I am not a hand, I do not belong to the body,” it would not for that reason stop being part of the body. </a:t>
            </a:r>
            <a:r>
              <a:rPr lang="en-GB" b="1" i="0" baseline="30000" dirty="0">
                <a:effectLst/>
                <a:latin typeface="system-ui"/>
              </a:rPr>
              <a:t>16 </a:t>
            </a:r>
            <a:r>
              <a:rPr lang="en-GB" b="0" i="0" dirty="0">
                <a:effectLst/>
                <a:latin typeface="system-ui"/>
              </a:rPr>
              <a:t>And if the ear should say, “Because I am not an eye, I do not belong to the body,” it would not for that reason stop being part of the body. </a:t>
            </a:r>
            <a:r>
              <a:rPr lang="en-GB" b="1" i="0" baseline="30000" dirty="0">
                <a:effectLst/>
                <a:latin typeface="system-ui"/>
              </a:rPr>
              <a:t>17 </a:t>
            </a:r>
            <a:r>
              <a:rPr lang="en-GB" b="0" i="0" dirty="0">
                <a:effectLst/>
                <a:latin typeface="system-ui"/>
              </a:rPr>
              <a:t>If the whole body were an eye, where would the sense of hearing be? If the whole body were an ear, where would the sense of smell be? </a:t>
            </a:r>
            <a:r>
              <a:rPr lang="en-GB" b="1" i="0" baseline="30000" dirty="0">
                <a:effectLst/>
                <a:latin typeface="system-ui"/>
              </a:rPr>
              <a:t>18 </a:t>
            </a:r>
            <a:r>
              <a:rPr lang="en-GB" b="0" i="0" dirty="0">
                <a:effectLst/>
                <a:latin typeface="system-ui"/>
              </a:rPr>
              <a:t>But in fact God has placed the parts in the body, every one of them, just as he wanted them to be. </a:t>
            </a:r>
            <a:r>
              <a:rPr lang="en-GB" b="1" i="0" baseline="30000" dirty="0">
                <a:effectLst/>
                <a:latin typeface="system-ui"/>
              </a:rPr>
              <a:t>19 </a:t>
            </a:r>
            <a:r>
              <a:rPr lang="en-GB" b="0" i="0" dirty="0">
                <a:effectLst/>
                <a:latin typeface="system-ui"/>
              </a:rPr>
              <a:t>If they were all one part, where would the body be? </a:t>
            </a:r>
            <a:r>
              <a:rPr lang="en-GB" b="1" i="0" baseline="30000" dirty="0">
                <a:effectLst/>
                <a:latin typeface="system-ui"/>
              </a:rPr>
              <a:t>20 </a:t>
            </a:r>
            <a:r>
              <a:rPr lang="en-GB" b="0" i="0" dirty="0">
                <a:effectLst/>
                <a:latin typeface="system-ui"/>
              </a:rPr>
              <a:t>As it is, there are many parts, but one body.</a:t>
            </a:r>
          </a:p>
          <a:p>
            <a:pPr algn="l"/>
            <a:r>
              <a:rPr lang="en-GB" b="1" i="0" baseline="30000" dirty="0">
                <a:effectLst/>
                <a:latin typeface="system-ui"/>
              </a:rPr>
              <a:t>21 </a:t>
            </a:r>
            <a:r>
              <a:rPr lang="en-GB" b="0" i="0" dirty="0">
                <a:effectLst/>
                <a:latin typeface="system-ui"/>
              </a:rPr>
              <a:t>The eye cannot say to the hand, “I don’t need you!” And the head cannot say to the feet, “I don’t need you!” </a:t>
            </a:r>
            <a:r>
              <a:rPr lang="en-GB" b="1" i="0" baseline="30000" dirty="0">
                <a:effectLst/>
                <a:latin typeface="system-ui"/>
              </a:rPr>
              <a:t>22 </a:t>
            </a:r>
            <a:r>
              <a:rPr lang="en-GB" b="0" i="0" dirty="0">
                <a:effectLst/>
                <a:latin typeface="system-ui"/>
              </a:rPr>
              <a:t>On the contrary, those parts of the body that seem to be weaker are indispensable, </a:t>
            </a:r>
            <a:r>
              <a:rPr lang="en-GB" b="1" i="0" baseline="30000" dirty="0">
                <a:effectLst/>
                <a:latin typeface="system-ui"/>
              </a:rPr>
              <a:t>23 </a:t>
            </a:r>
            <a:r>
              <a:rPr lang="en-GB" b="0" i="0" dirty="0">
                <a:effectLst/>
                <a:latin typeface="system-ui"/>
              </a:rPr>
              <a:t>and the parts that we think are less honourable we treat with special honour. And the parts that are unpresentable are treated with special modesty, </a:t>
            </a:r>
            <a:r>
              <a:rPr lang="en-GB" b="1" i="0" baseline="30000" dirty="0">
                <a:effectLst/>
                <a:latin typeface="system-ui"/>
              </a:rPr>
              <a:t>24 </a:t>
            </a:r>
            <a:r>
              <a:rPr lang="en-GB" b="0" i="0" dirty="0">
                <a:effectLst/>
                <a:latin typeface="system-ui"/>
              </a:rPr>
              <a:t>while our presentable parts need no special treatment. But God has put the body together, giving greater honour to the parts that lacked it, </a:t>
            </a:r>
            <a:r>
              <a:rPr lang="en-GB" b="1" i="0" baseline="30000" dirty="0">
                <a:effectLst/>
                <a:latin typeface="system-ui"/>
              </a:rPr>
              <a:t>25 </a:t>
            </a:r>
            <a:r>
              <a:rPr lang="en-GB" b="0" i="0" dirty="0">
                <a:effectLst/>
                <a:latin typeface="system-ui"/>
              </a:rPr>
              <a:t>so that there should be no division in the body, but that its parts should have equal concern for each other. </a:t>
            </a:r>
            <a:r>
              <a:rPr lang="en-GB" b="1" i="0" baseline="30000" dirty="0">
                <a:effectLst/>
                <a:latin typeface="system-ui"/>
              </a:rPr>
              <a:t>26 </a:t>
            </a:r>
            <a:r>
              <a:rPr lang="en-GB" b="0" i="0" dirty="0">
                <a:effectLst/>
                <a:latin typeface="system-ui"/>
              </a:rPr>
              <a:t>If one part suffers, every part suffers with it; if one part is honoured, every part rejoices with it.</a:t>
            </a:r>
          </a:p>
          <a:p>
            <a:pPr algn="l"/>
            <a:r>
              <a:rPr lang="en-GB" b="1" i="0" baseline="30000" dirty="0">
                <a:effectLst/>
                <a:latin typeface="system-ui"/>
              </a:rPr>
              <a:t>27 </a:t>
            </a:r>
            <a:r>
              <a:rPr lang="en-GB" b="0" i="0" dirty="0">
                <a:effectLst/>
                <a:latin typeface="system-ui"/>
              </a:rPr>
              <a:t>Now you are the body of Christ, and each one of you is a part of it. </a:t>
            </a:r>
            <a:r>
              <a:rPr lang="en-GB" b="1" i="0" baseline="30000" dirty="0">
                <a:effectLst/>
                <a:latin typeface="system-ui"/>
              </a:rPr>
              <a:t>28 </a:t>
            </a:r>
            <a:r>
              <a:rPr lang="en-GB" b="0" i="0" dirty="0">
                <a:effectLst/>
                <a:latin typeface="system-ui"/>
              </a:rPr>
              <a:t>And God has placed in the church first of all apostles, second prophets, third teachers, then miracles, then gifts of healing, of helping, of guidance, and of different kinds of tongues. </a:t>
            </a:r>
            <a:r>
              <a:rPr lang="en-GB" b="1" i="0" baseline="30000" dirty="0">
                <a:effectLst/>
                <a:latin typeface="system-ui"/>
              </a:rPr>
              <a:t>29 </a:t>
            </a:r>
            <a:r>
              <a:rPr lang="en-GB" b="0" i="0" dirty="0">
                <a:effectLst/>
                <a:latin typeface="system-ui"/>
              </a:rPr>
              <a:t>Are all apostles? Are all prophets? Are all teachers? Do all work miracles? </a:t>
            </a:r>
            <a:r>
              <a:rPr lang="en-GB" b="1" i="0" baseline="30000" dirty="0">
                <a:effectLst/>
                <a:latin typeface="system-ui"/>
              </a:rPr>
              <a:t>30 </a:t>
            </a:r>
            <a:r>
              <a:rPr lang="en-GB" b="0" i="0" dirty="0">
                <a:effectLst/>
                <a:latin typeface="system-ui"/>
              </a:rPr>
              <a:t>Do all have gifts of healing? Do all speak in tongues</a:t>
            </a:r>
            <a:r>
              <a:rPr lang="en-GB" b="0" i="0" baseline="30000" dirty="0">
                <a:effectLst/>
                <a:latin typeface="system-ui"/>
              </a:rPr>
              <a:t>[</a:t>
            </a:r>
            <a:r>
              <a:rPr lang="en-GB" b="0" i="0" baseline="30000" dirty="0">
                <a:effectLst/>
                <a:latin typeface="system-ui"/>
                <a:hlinkClick r:id="rId3" tooltip="See footnote d">
                  <a:extLst>
                    <a:ext uri="{A12FA001-AC4F-418D-AE19-62706E023703}">
                      <ahyp:hlinkClr xmlns:ahyp="http://schemas.microsoft.com/office/drawing/2018/hyperlinkcolor" val="tx"/>
                    </a:ext>
                  </a:extLst>
                </a:hlinkClick>
              </a:rPr>
              <a:t>d</a:t>
            </a:r>
            <a:r>
              <a:rPr lang="en-GB" b="0" i="0" baseline="30000" dirty="0">
                <a:effectLst/>
                <a:latin typeface="system-ui"/>
              </a:rPr>
              <a:t>]</a:t>
            </a:r>
            <a:r>
              <a:rPr lang="en-GB" b="0" i="0" dirty="0">
                <a:effectLst/>
                <a:latin typeface="system-ui"/>
              </a:rPr>
              <a:t>? Do all interpret? </a:t>
            </a:r>
          </a:p>
        </p:txBody>
      </p:sp>
    </p:spTree>
    <p:extLst>
      <p:ext uri="{BB962C8B-B14F-4D97-AF65-F5344CB8AC3E}">
        <p14:creationId xmlns:p14="http://schemas.microsoft.com/office/powerpoint/2010/main" val="3239813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2591F-AE6C-4A0D-A58E-0B9B5FA986E5}"/>
              </a:ext>
            </a:extLst>
          </p:cNvPr>
          <p:cNvSpPr>
            <a:spLocks noGrp="1"/>
          </p:cNvSpPr>
          <p:nvPr>
            <p:ph type="title"/>
          </p:nvPr>
        </p:nvSpPr>
        <p:spPr>
          <a:xfrm>
            <a:off x="2773599" y="132195"/>
            <a:ext cx="7958331" cy="1077229"/>
          </a:xfrm>
        </p:spPr>
        <p:txBody>
          <a:bodyPr/>
          <a:lstStyle/>
          <a:p>
            <a:r>
              <a:rPr lang="en-GB" dirty="0"/>
              <a:t>Psalm 139</a:t>
            </a:r>
          </a:p>
        </p:txBody>
      </p:sp>
      <p:sp>
        <p:nvSpPr>
          <p:cNvPr id="5" name="TextBox 4">
            <a:extLst>
              <a:ext uri="{FF2B5EF4-FFF2-40B4-BE49-F238E27FC236}">
                <a16:creationId xmlns:a16="http://schemas.microsoft.com/office/drawing/2014/main" id="{3317F988-C504-4378-8C32-291544E99DE1}"/>
              </a:ext>
            </a:extLst>
          </p:cNvPr>
          <p:cNvSpPr txBox="1"/>
          <p:nvPr/>
        </p:nvSpPr>
        <p:spPr>
          <a:xfrm>
            <a:off x="1258295" y="207506"/>
            <a:ext cx="6094674" cy="6740307"/>
          </a:xfrm>
          <a:prstGeom prst="rect">
            <a:avLst/>
          </a:prstGeom>
          <a:noFill/>
        </p:spPr>
        <p:txBody>
          <a:bodyPr wrap="square">
            <a:spAutoFit/>
          </a:bodyPr>
          <a:lstStyle/>
          <a:p>
            <a:pPr algn="l"/>
            <a:r>
              <a:rPr lang="en-GB" b="1" i="0" dirty="0">
                <a:effectLst/>
                <a:latin typeface="system-ui"/>
              </a:rPr>
              <a:t>For the director of music. Of David. A psalm.</a:t>
            </a:r>
          </a:p>
          <a:p>
            <a:pPr algn="l"/>
            <a:r>
              <a:rPr lang="en-GB" b="1" i="0" baseline="30000" dirty="0">
                <a:effectLst/>
                <a:latin typeface="system-ui"/>
              </a:rPr>
              <a:t>1 </a:t>
            </a:r>
            <a:r>
              <a:rPr lang="en-GB" b="0" i="0" dirty="0">
                <a:effectLst/>
                <a:latin typeface="system-ui"/>
              </a:rPr>
              <a:t>You have searched me, </a:t>
            </a:r>
            <a:r>
              <a:rPr lang="en-GB" b="0" i="0" cap="small" dirty="0">
                <a:effectLst/>
                <a:latin typeface="system-ui"/>
              </a:rPr>
              <a:t>Lord</a:t>
            </a:r>
            <a:r>
              <a:rPr lang="en-GB" b="0" i="0" dirty="0">
                <a:effectLst/>
                <a:latin typeface="system-ui"/>
              </a:rPr>
              <a:t>,</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and you know me.</a:t>
            </a:r>
            <a:br>
              <a:rPr lang="en-GB" b="0" i="0" dirty="0">
                <a:effectLst/>
                <a:latin typeface="system-ui"/>
              </a:rPr>
            </a:br>
            <a:r>
              <a:rPr lang="en-GB" b="1" i="0" baseline="30000" dirty="0">
                <a:effectLst/>
                <a:latin typeface="system-ui"/>
              </a:rPr>
              <a:t>2 </a:t>
            </a:r>
            <a:r>
              <a:rPr lang="en-GB" b="0" i="0" dirty="0">
                <a:effectLst/>
                <a:latin typeface="system-ui"/>
              </a:rPr>
              <a:t>You know when I sit and when I rise;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you perceive my thoughts from afar.</a:t>
            </a:r>
            <a:br>
              <a:rPr lang="en-GB" b="0" i="0" dirty="0">
                <a:effectLst/>
                <a:latin typeface="system-ui"/>
              </a:rPr>
            </a:br>
            <a:r>
              <a:rPr lang="en-GB" b="1" i="0" baseline="30000" dirty="0">
                <a:effectLst/>
                <a:latin typeface="system-ui"/>
              </a:rPr>
              <a:t>3 </a:t>
            </a:r>
            <a:r>
              <a:rPr lang="en-GB" b="0" i="0" dirty="0">
                <a:effectLst/>
                <a:latin typeface="system-ui"/>
              </a:rPr>
              <a:t>You discern my going out and my lying down;</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you are familiar with all my ways.</a:t>
            </a:r>
            <a:br>
              <a:rPr lang="en-GB" b="0" i="0" dirty="0">
                <a:effectLst/>
                <a:latin typeface="system-ui"/>
              </a:rPr>
            </a:br>
            <a:r>
              <a:rPr lang="en-GB" b="1" i="0" baseline="30000" dirty="0">
                <a:effectLst/>
                <a:latin typeface="system-ui"/>
              </a:rPr>
              <a:t>4 </a:t>
            </a:r>
            <a:r>
              <a:rPr lang="en-GB" b="0" i="0" dirty="0">
                <a:effectLst/>
                <a:latin typeface="system-ui"/>
              </a:rPr>
              <a:t>Before a word is on my tongue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you, </a:t>
            </a:r>
            <a:r>
              <a:rPr lang="en-GB" b="0" i="0" cap="small" dirty="0">
                <a:effectLst/>
                <a:latin typeface="system-ui"/>
              </a:rPr>
              <a:t>Lord</a:t>
            </a:r>
            <a:r>
              <a:rPr lang="en-GB" b="0" i="0" dirty="0">
                <a:effectLst/>
                <a:latin typeface="system-ui"/>
              </a:rPr>
              <a:t>, know it completely.</a:t>
            </a:r>
            <a:br>
              <a:rPr lang="en-GB" b="0" i="0" dirty="0">
                <a:effectLst/>
                <a:latin typeface="system-ui"/>
              </a:rPr>
            </a:br>
            <a:r>
              <a:rPr lang="en-GB" b="1" i="0" baseline="30000" dirty="0">
                <a:effectLst/>
                <a:latin typeface="system-ui"/>
              </a:rPr>
              <a:t>5 </a:t>
            </a:r>
            <a:r>
              <a:rPr lang="en-GB" b="0" i="0" dirty="0">
                <a:effectLst/>
                <a:latin typeface="system-ui"/>
              </a:rPr>
              <a:t>You hem me in behind and before,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and you lay your hand upon me.</a:t>
            </a:r>
            <a:br>
              <a:rPr lang="en-GB" b="0" i="0" dirty="0">
                <a:effectLst/>
                <a:latin typeface="system-ui"/>
              </a:rPr>
            </a:br>
            <a:r>
              <a:rPr lang="en-GB" b="1" i="0" baseline="30000" dirty="0">
                <a:effectLst/>
                <a:latin typeface="system-ui"/>
              </a:rPr>
              <a:t>6 </a:t>
            </a:r>
            <a:r>
              <a:rPr lang="en-GB" b="0" i="0" dirty="0">
                <a:effectLst/>
                <a:latin typeface="system-ui"/>
              </a:rPr>
              <a:t>Such knowledge is too wonderful for me,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too lofty for me to attain.</a:t>
            </a:r>
          </a:p>
          <a:p>
            <a:pPr algn="l"/>
            <a:r>
              <a:rPr lang="en-GB" b="1" i="0" baseline="30000" dirty="0">
                <a:effectLst/>
                <a:latin typeface="system-ui"/>
              </a:rPr>
              <a:t>7 </a:t>
            </a:r>
            <a:r>
              <a:rPr lang="en-GB" b="0" i="0" dirty="0">
                <a:effectLst/>
                <a:latin typeface="system-ui"/>
              </a:rPr>
              <a:t>Where can I go from your Spirit?</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Where can I flee from your presence?</a:t>
            </a:r>
            <a:br>
              <a:rPr lang="en-GB" b="0" i="0" dirty="0">
                <a:effectLst/>
                <a:latin typeface="system-ui"/>
              </a:rPr>
            </a:br>
            <a:r>
              <a:rPr lang="en-GB" b="1" i="0" baseline="30000" dirty="0">
                <a:effectLst/>
                <a:latin typeface="system-ui"/>
              </a:rPr>
              <a:t>8 </a:t>
            </a:r>
            <a:r>
              <a:rPr lang="en-GB" b="0" i="0" dirty="0">
                <a:effectLst/>
                <a:latin typeface="system-ui"/>
              </a:rPr>
              <a:t>If I go up to the heavens, you are there;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if I make my bed in the depths, you are there.</a:t>
            </a:r>
            <a:br>
              <a:rPr lang="en-GB" b="0" i="0" dirty="0">
                <a:effectLst/>
                <a:latin typeface="system-ui"/>
              </a:rPr>
            </a:br>
            <a:r>
              <a:rPr lang="en-GB" b="1" i="0" baseline="30000" dirty="0">
                <a:effectLst/>
                <a:latin typeface="system-ui"/>
              </a:rPr>
              <a:t>9 </a:t>
            </a:r>
            <a:r>
              <a:rPr lang="en-GB" b="0" i="0" dirty="0">
                <a:effectLst/>
                <a:latin typeface="system-ui"/>
              </a:rPr>
              <a:t>If I rise on the wings of the dawn,</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if I settle on the far side of the sea,</a:t>
            </a:r>
            <a:br>
              <a:rPr lang="en-GB" b="0" i="0" dirty="0">
                <a:effectLst/>
                <a:latin typeface="system-ui"/>
              </a:rPr>
            </a:br>
            <a:r>
              <a:rPr lang="en-GB" b="1" i="0" baseline="30000" dirty="0">
                <a:effectLst/>
                <a:latin typeface="system-ui"/>
              </a:rPr>
              <a:t>10 </a:t>
            </a:r>
            <a:r>
              <a:rPr lang="en-GB" b="0" i="0" dirty="0">
                <a:effectLst/>
                <a:latin typeface="system-ui"/>
              </a:rPr>
              <a:t>even there your hand will guide me,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your right hand will hold me fast.</a:t>
            </a:r>
            <a:br>
              <a:rPr lang="en-GB" b="0" i="0" dirty="0">
                <a:effectLst/>
                <a:latin typeface="system-ui"/>
              </a:rPr>
            </a:br>
            <a:r>
              <a:rPr lang="en-GB" b="1" i="0" baseline="30000" dirty="0">
                <a:effectLst/>
                <a:latin typeface="system-ui"/>
              </a:rPr>
              <a:t>11 </a:t>
            </a:r>
            <a:r>
              <a:rPr lang="en-GB" b="0" i="0" dirty="0">
                <a:effectLst/>
                <a:latin typeface="system-ui"/>
              </a:rPr>
              <a:t>If I say, “Surely the darkness will hide me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and the light become night around me,”</a:t>
            </a:r>
            <a:br>
              <a:rPr lang="en-GB" b="0" i="0" dirty="0">
                <a:effectLst/>
                <a:latin typeface="system-ui"/>
              </a:rPr>
            </a:br>
            <a:endParaRPr lang="en-GB" b="0" i="0" dirty="0">
              <a:effectLst/>
              <a:latin typeface="system-ui"/>
            </a:endParaRPr>
          </a:p>
        </p:txBody>
      </p:sp>
      <p:sp>
        <p:nvSpPr>
          <p:cNvPr id="7" name="TextBox 6">
            <a:extLst>
              <a:ext uri="{FF2B5EF4-FFF2-40B4-BE49-F238E27FC236}">
                <a16:creationId xmlns:a16="http://schemas.microsoft.com/office/drawing/2014/main" id="{568918C3-7F2D-4A06-A7FC-36636F0A9482}"/>
              </a:ext>
            </a:extLst>
          </p:cNvPr>
          <p:cNvSpPr txBox="1"/>
          <p:nvPr/>
        </p:nvSpPr>
        <p:spPr>
          <a:xfrm>
            <a:off x="6152560" y="800869"/>
            <a:ext cx="5098536" cy="5632311"/>
          </a:xfrm>
          <a:prstGeom prst="rect">
            <a:avLst/>
          </a:prstGeom>
          <a:noFill/>
        </p:spPr>
        <p:txBody>
          <a:bodyPr wrap="square">
            <a:spAutoFit/>
          </a:bodyPr>
          <a:lstStyle/>
          <a:p>
            <a:pPr algn="l"/>
            <a:r>
              <a:rPr lang="en-GB" b="1" i="0" baseline="30000" dirty="0">
                <a:effectLst/>
                <a:latin typeface="system-ui"/>
              </a:rPr>
              <a:t>12 </a:t>
            </a:r>
            <a:r>
              <a:rPr lang="en-GB" b="0" i="0" dirty="0">
                <a:effectLst/>
                <a:latin typeface="system-ui"/>
              </a:rPr>
              <a:t>even the darkness will not be dark to you;</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the night will shine like the day,</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for darkness is as light to you.</a:t>
            </a:r>
          </a:p>
          <a:p>
            <a:pPr algn="l"/>
            <a:r>
              <a:rPr lang="en-GB" b="1" i="0" baseline="30000" dirty="0">
                <a:effectLst/>
                <a:latin typeface="system-ui"/>
              </a:rPr>
              <a:t>13 </a:t>
            </a:r>
            <a:r>
              <a:rPr lang="en-GB" b="0" i="0" dirty="0">
                <a:effectLst/>
                <a:latin typeface="system-ui"/>
              </a:rPr>
              <a:t>For you created my inmost being;</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you knit me together in my mother’s womb.</a:t>
            </a:r>
            <a:br>
              <a:rPr lang="en-GB" b="0" i="0" dirty="0">
                <a:effectLst/>
                <a:latin typeface="system-ui"/>
              </a:rPr>
            </a:br>
            <a:r>
              <a:rPr lang="en-GB" b="1" i="0" baseline="30000" dirty="0">
                <a:effectLst/>
                <a:latin typeface="system-ui"/>
              </a:rPr>
              <a:t>14 </a:t>
            </a:r>
            <a:r>
              <a:rPr lang="en-GB" b="0" i="0" dirty="0">
                <a:effectLst/>
                <a:latin typeface="system-ui"/>
              </a:rPr>
              <a:t>I praise you because I am fearfully and wonderfully made;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your works are wonderful,</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I know that full well.</a:t>
            </a:r>
            <a:br>
              <a:rPr lang="en-GB" b="0" i="0" dirty="0">
                <a:effectLst/>
                <a:latin typeface="system-ui"/>
              </a:rPr>
            </a:br>
            <a:r>
              <a:rPr lang="en-GB" b="1" i="0" baseline="30000" dirty="0">
                <a:effectLst/>
                <a:latin typeface="system-ui"/>
              </a:rPr>
              <a:t>15 </a:t>
            </a:r>
            <a:r>
              <a:rPr lang="en-GB" b="0" i="0" dirty="0">
                <a:effectLst/>
                <a:latin typeface="system-ui"/>
              </a:rPr>
              <a:t>My frame was not hidden from you</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when I was made in the secret place,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when I was woven together in the depths of the earth.</a:t>
            </a:r>
            <a:br>
              <a:rPr lang="en-GB" b="0" i="0" dirty="0">
                <a:effectLst/>
                <a:latin typeface="system-ui"/>
              </a:rPr>
            </a:br>
            <a:r>
              <a:rPr lang="en-GB" b="1" i="0" baseline="30000" dirty="0">
                <a:effectLst/>
                <a:latin typeface="system-ui"/>
              </a:rPr>
              <a:t>16 </a:t>
            </a:r>
            <a:r>
              <a:rPr lang="en-GB" b="0" i="0" dirty="0">
                <a:effectLst/>
                <a:latin typeface="system-ui"/>
              </a:rPr>
              <a:t>Your eyes saw my unformed body;</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all the days ordained for me were written in your book</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before one of them came to be.</a:t>
            </a:r>
            <a:br>
              <a:rPr lang="en-GB" b="0" i="0" dirty="0">
                <a:effectLst/>
                <a:latin typeface="system-ui"/>
              </a:rPr>
            </a:br>
            <a:r>
              <a:rPr lang="en-GB" b="1" i="0" baseline="30000" dirty="0">
                <a:effectLst/>
                <a:latin typeface="system-ui"/>
              </a:rPr>
              <a:t>17 </a:t>
            </a:r>
            <a:r>
              <a:rPr lang="en-GB" b="0" i="0" dirty="0">
                <a:effectLst/>
                <a:latin typeface="system-ui"/>
              </a:rPr>
              <a:t>How precious to me are your thoughts,</a:t>
            </a:r>
            <a:r>
              <a:rPr lang="en-GB" b="0" i="0" baseline="30000" dirty="0">
                <a:effectLst/>
                <a:latin typeface="system-ui"/>
              </a:rPr>
              <a:t>[</a:t>
            </a:r>
            <a:r>
              <a:rPr lang="en-GB" b="0" i="0" baseline="30000" dirty="0">
                <a:effectLst/>
                <a:latin typeface="system-ui"/>
                <a:hlinkClick r:id="rId2" tooltip="See footnote a">
                  <a:extLst>
                    <a:ext uri="{A12FA001-AC4F-418D-AE19-62706E023703}">
                      <ahyp:hlinkClr xmlns:ahyp="http://schemas.microsoft.com/office/drawing/2018/hyperlinkcolor" val="tx"/>
                    </a:ext>
                  </a:extLst>
                </a:hlinkClick>
              </a:rPr>
              <a:t>a</a:t>
            </a:r>
            <a:r>
              <a:rPr lang="en-GB" b="0" i="0" baseline="30000" dirty="0">
                <a:effectLst/>
                <a:latin typeface="system-ui"/>
              </a:rPr>
              <a:t>]</a:t>
            </a:r>
            <a:r>
              <a:rPr lang="en-GB" b="0" i="0" dirty="0">
                <a:effectLst/>
                <a:latin typeface="system-ui"/>
              </a:rPr>
              <a:t> God!</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How vast is the sum of them!</a:t>
            </a:r>
            <a:br>
              <a:rPr lang="en-GB" b="0" i="0" dirty="0">
                <a:effectLst/>
                <a:latin typeface="system-ui"/>
              </a:rPr>
            </a:br>
            <a:endParaRPr lang="en-GB" b="0" i="0" dirty="0">
              <a:effectLst/>
              <a:latin typeface="system-ui"/>
            </a:endParaRPr>
          </a:p>
        </p:txBody>
      </p:sp>
    </p:spTree>
    <p:extLst>
      <p:ext uri="{BB962C8B-B14F-4D97-AF65-F5344CB8AC3E}">
        <p14:creationId xmlns:p14="http://schemas.microsoft.com/office/powerpoint/2010/main" val="404293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0E7C-90E3-4BC4-9242-02A428783B11}"/>
              </a:ext>
            </a:extLst>
          </p:cNvPr>
          <p:cNvSpPr>
            <a:spLocks noGrp="1"/>
          </p:cNvSpPr>
          <p:nvPr>
            <p:ph type="title"/>
          </p:nvPr>
        </p:nvSpPr>
        <p:spPr/>
        <p:txBody>
          <a:bodyPr/>
          <a:lstStyle/>
          <a:p>
            <a:r>
              <a:rPr lang="en-GB" dirty="0"/>
              <a:t>Psalm 139</a:t>
            </a:r>
          </a:p>
        </p:txBody>
      </p:sp>
      <p:sp>
        <p:nvSpPr>
          <p:cNvPr id="5" name="TextBox 4">
            <a:extLst>
              <a:ext uri="{FF2B5EF4-FFF2-40B4-BE49-F238E27FC236}">
                <a16:creationId xmlns:a16="http://schemas.microsoft.com/office/drawing/2014/main" id="{CECC49AB-F91D-4E01-9771-0606A950E5B8}"/>
              </a:ext>
            </a:extLst>
          </p:cNvPr>
          <p:cNvSpPr txBox="1"/>
          <p:nvPr/>
        </p:nvSpPr>
        <p:spPr>
          <a:xfrm>
            <a:off x="1409369" y="2052116"/>
            <a:ext cx="6094674" cy="4247317"/>
          </a:xfrm>
          <a:prstGeom prst="rect">
            <a:avLst/>
          </a:prstGeom>
          <a:noFill/>
        </p:spPr>
        <p:txBody>
          <a:bodyPr wrap="square">
            <a:spAutoFit/>
          </a:bodyPr>
          <a:lstStyle/>
          <a:p>
            <a:pPr algn="l"/>
            <a:r>
              <a:rPr lang="en-GB" b="1" i="0" baseline="30000" dirty="0">
                <a:effectLst/>
                <a:latin typeface="system-ui"/>
              </a:rPr>
              <a:t>18 </a:t>
            </a:r>
            <a:r>
              <a:rPr lang="en-GB" b="0" i="0" dirty="0">
                <a:effectLst/>
                <a:latin typeface="system-ui"/>
              </a:rPr>
              <a:t>Were I to count them,</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they would outnumber the grains of sand—</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when I awake, I am still with you.</a:t>
            </a:r>
          </a:p>
          <a:p>
            <a:pPr algn="l"/>
            <a:r>
              <a:rPr lang="en-GB" b="1" i="0" baseline="30000" dirty="0">
                <a:effectLst/>
                <a:latin typeface="system-ui"/>
              </a:rPr>
              <a:t>19 </a:t>
            </a:r>
            <a:r>
              <a:rPr lang="en-GB" b="0" i="0" dirty="0">
                <a:effectLst/>
                <a:latin typeface="system-ui"/>
              </a:rPr>
              <a:t>If only you, God, would slay the wicked!</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Away from me, you who are bloodthirsty!</a:t>
            </a:r>
            <a:br>
              <a:rPr lang="en-GB" b="0" i="0" dirty="0">
                <a:effectLst/>
                <a:latin typeface="system-ui"/>
              </a:rPr>
            </a:br>
            <a:r>
              <a:rPr lang="en-GB" b="1" i="0" baseline="30000" dirty="0">
                <a:effectLst/>
                <a:latin typeface="system-ui"/>
              </a:rPr>
              <a:t>20 </a:t>
            </a:r>
            <a:r>
              <a:rPr lang="en-GB" b="0" i="0" dirty="0">
                <a:effectLst/>
                <a:latin typeface="system-ui"/>
              </a:rPr>
              <a:t>They speak of you with evil intent;</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your adversaries misuse your name.</a:t>
            </a:r>
            <a:br>
              <a:rPr lang="en-GB" b="0" i="0" dirty="0">
                <a:effectLst/>
                <a:latin typeface="system-ui"/>
              </a:rPr>
            </a:br>
            <a:r>
              <a:rPr lang="en-GB" b="1" i="0" baseline="30000" dirty="0">
                <a:effectLst/>
                <a:latin typeface="system-ui"/>
              </a:rPr>
              <a:t>21 </a:t>
            </a:r>
            <a:r>
              <a:rPr lang="en-GB" b="0" i="0" dirty="0">
                <a:effectLst/>
                <a:latin typeface="system-ui"/>
              </a:rPr>
              <a:t>Do I not hate those who hate you, </a:t>
            </a:r>
            <a:r>
              <a:rPr lang="en-GB" b="0" i="0" cap="small" dirty="0">
                <a:effectLst/>
                <a:latin typeface="system-ui"/>
              </a:rPr>
              <a:t>Lord</a:t>
            </a:r>
            <a:r>
              <a:rPr lang="en-GB" b="0" i="0" dirty="0">
                <a:effectLst/>
                <a:latin typeface="system-ui"/>
              </a:rPr>
              <a:t>,</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and abhor those who are in rebellion against you?</a:t>
            </a:r>
            <a:br>
              <a:rPr lang="en-GB" b="0" i="0" dirty="0">
                <a:effectLst/>
                <a:latin typeface="system-ui"/>
              </a:rPr>
            </a:br>
            <a:r>
              <a:rPr lang="en-GB" b="1" i="0" baseline="30000" dirty="0">
                <a:effectLst/>
                <a:latin typeface="system-ui"/>
              </a:rPr>
              <a:t>22 </a:t>
            </a:r>
            <a:r>
              <a:rPr lang="en-GB" b="0" i="0" dirty="0">
                <a:effectLst/>
                <a:latin typeface="system-ui"/>
              </a:rPr>
              <a:t>I have nothing but hatred for them;</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I count them my enemies.</a:t>
            </a:r>
            <a:br>
              <a:rPr lang="en-GB" b="0" i="0" dirty="0">
                <a:effectLst/>
                <a:latin typeface="system-ui"/>
              </a:rPr>
            </a:br>
            <a:r>
              <a:rPr lang="en-GB" b="1" i="0" baseline="30000" dirty="0">
                <a:effectLst/>
                <a:latin typeface="system-ui"/>
              </a:rPr>
              <a:t>23 </a:t>
            </a:r>
            <a:r>
              <a:rPr lang="en-GB" b="0" i="0" dirty="0">
                <a:effectLst/>
                <a:latin typeface="system-ui"/>
              </a:rPr>
              <a:t>Search me, God, and know my heart;</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test me and know my anxious thoughts.</a:t>
            </a:r>
            <a:br>
              <a:rPr lang="en-GB" b="0" i="0" dirty="0">
                <a:effectLst/>
                <a:latin typeface="system-ui"/>
              </a:rPr>
            </a:br>
            <a:r>
              <a:rPr lang="en-GB" b="1" i="0" baseline="30000" dirty="0">
                <a:effectLst/>
                <a:latin typeface="system-ui"/>
              </a:rPr>
              <a:t>24 </a:t>
            </a:r>
            <a:r>
              <a:rPr lang="en-GB" b="0" i="0" dirty="0">
                <a:effectLst/>
                <a:latin typeface="system-ui"/>
              </a:rPr>
              <a:t>See if there is any offensive way in me,</a:t>
            </a:r>
            <a:br>
              <a:rPr lang="en-GB" b="0" i="0" dirty="0">
                <a:effectLst/>
                <a:latin typeface="system-ui"/>
              </a:rPr>
            </a:br>
            <a:r>
              <a:rPr lang="en-GB" b="0" i="0" dirty="0">
                <a:effectLst/>
                <a:latin typeface="Courier New" panose="02070309020205020404" pitchFamily="49" charset="0"/>
              </a:rPr>
              <a:t>    </a:t>
            </a:r>
            <a:r>
              <a:rPr lang="en-GB" b="0" i="0" dirty="0">
                <a:effectLst/>
                <a:latin typeface="system-ui"/>
              </a:rPr>
              <a:t>and lead me in the way everlasting.</a:t>
            </a:r>
          </a:p>
        </p:txBody>
      </p:sp>
    </p:spTree>
    <p:extLst>
      <p:ext uri="{BB962C8B-B14F-4D97-AF65-F5344CB8AC3E}">
        <p14:creationId xmlns:p14="http://schemas.microsoft.com/office/powerpoint/2010/main" val="300912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FB39-7200-416E-9C89-82F781C70F0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9891260-8418-49A9-BA51-6FC49A6EC76B}"/>
              </a:ext>
            </a:extLst>
          </p:cNvPr>
          <p:cNvPicPr>
            <a:picLocks noGrp="1" noChangeAspect="1"/>
          </p:cNvPicPr>
          <p:nvPr>
            <p:ph idx="1"/>
          </p:nvPr>
        </p:nvPicPr>
        <p:blipFill>
          <a:blip r:embed="rId2"/>
          <a:stretch>
            <a:fillRect/>
          </a:stretch>
        </p:blipFill>
        <p:spPr>
          <a:xfrm>
            <a:off x="4227626" y="280760"/>
            <a:ext cx="4034631" cy="6008092"/>
          </a:xfrm>
          <a:prstGeom prst="rect">
            <a:avLst/>
          </a:prstGeom>
        </p:spPr>
      </p:pic>
    </p:spTree>
    <p:extLst>
      <p:ext uri="{BB962C8B-B14F-4D97-AF65-F5344CB8AC3E}">
        <p14:creationId xmlns:p14="http://schemas.microsoft.com/office/powerpoint/2010/main" val="270105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DC24-E660-4EFD-A4AD-09208A01A4A5}"/>
              </a:ext>
            </a:extLst>
          </p:cNvPr>
          <p:cNvSpPr>
            <a:spLocks noGrp="1"/>
          </p:cNvSpPr>
          <p:nvPr>
            <p:ph type="title"/>
          </p:nvPr>
        </p:nvSpPr>
        <p:spPr/>
        <p:txBody>
          <a:bodyPr/>
          <a:lstStyle/>
          <a:p>
            <a:r>
              <a:rPr lang="en-GB" dirty="0"/>
              <a:t>Points</a:t>
            </a:r>
          </a:p>
        </p:txBody>
      </p:sp>
      <p:sp>
        <p:nvSpPr>
          <p:cNvPr id="3" name="Content Placeholder 2">
            <a:extLst>
              <a:ext uri="{FF2B5EF4-FFF2-40B4-BE49-F238E27FC236}">
                <a16:creationId xmlns:a16="http://schemas.microsoft.com/office/drawing/2014/main" id="{BEC98064-7D2C-4EA4-B669-34BBC4709DCE}"/>
              </a:ext>
            </a:extLst>
          </p:cNvPr>
          <p:cNvSpPr>
            <a:spLocks noGrp="1"/>
          </p:cNvSpPr>
          <p:nvPr>
            <p:ph idx="1"/>
          </p:nvPr>
        </p:nvSpPr>
        <p:spPr/>
        <p:txBody>
          <a:bodyPr/>
          <a:lstStyle/>
          <a:p>
            <a:pPr marL="457200" indent="-457200">
              <a:buAutoNum type="arabicPeriod"/>
            </a:pPr>
            <a:r>
              <a:rPr lang="en-GB" dirty="0"/>
              <a:t>It HAD to be Joseph – Family Lineage</a:t>
            </a:r>
          </a:p>
          <a:p>
            <a:pPr marL="457200" indent="-457200">
              <a:buAutoNum type="arabicPeriod"/>
            </a:pPr>
            <a:r>
              <a:rPr lang="en-GB" dirty="0"/>
              <a:t>It HAD to be Joseph – The faithful, obedient, loving husband and father</a:t>
            </a:r>
          </a:p>
          <a:p>
            <a:pPr marL="457200" indent="-457200">
              <a:buAutoNum type="arabicPeriod"/>
            </a:pPr>
            <a:r>
              <a:rPr lang="en-GB" dirty="0"/>
              <a:t>He was just as chosen as Mary</a:t>
            </a:r>
          </a:p>
          <a:p>
            <a:pPr marL="457200" indent="-457200">
              <a:buAutoNum type="arabicPeriod"/>
            </a:pPr>
            <a:r>
              <a:rPr lang="en-GB" dirty="0"/>
              <a:t>You are just as chosen as Mary and Joseph</a:t>
            </a:r>
          </a:p>
        </p:txBody>
      </p:sp>
    </p:spTree>
    <p:extLst>
      <p:ext uri="{BB962C8B-B14F-4D97-AF65-F5344CB8AC3E}">
        <p14:creationId xmlns:p14="http://schemas.microsoft.com/office/powerpoint/2010/main" val="137707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759E727-DC08-4315-8922-6E9EE88FC20C}"/>
              </a:ext>
            </a:extLst>
          </p:cNvPr>
          <p:cNvSpPr txBox="1">
            <a:spLocks/>
          </p:cNvSpPr>
          <p:nvPr/>
        </p:nvSpPr>
        <p:spPr>
          <a:xfrm>
            <a:off x="6608858" y="0"/>
            <a:ext cx="5661329" cy="6504167"/>
          </a:xfrm>
          <a:prstGeom prst="rect">
            <a:avLst/>
          </a:prstGeom>
        </p:spPr>
        <p:txBody>
          <a:bodyPr vert="horz" lIns="91440" tIns="45720" rIns="91440" bIns="45720" rtlCol="0" anchor="ctr">
            <a:normAutofit/>
          </a:bodyPr>
          <a:lst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a:lstStyle>
          <a:p>
            <a:pPr marL="0" indent="0">
              <a:buFont typeface="Wingdings" panose="05000000000000000000" pitchFamily="2" charset="2"/>
              <a:buNone/>
            </a:pPr>
            <a:endParaRPr lang="en-GB" dirty="0">
              <a:latin typeface="system-ui"/>
            </a:endParaRPr>
          </a:p>
        </p:txBody>
      </p:sp>
      <p:sp>
        <p:nvSpPr>
          <p:cNvPr id="11" name="TextBox 10">
            <a:extLst>
              <a:ext uri="{FF2B5EF4-FFF2-40B4-BE49-F238E27FC236}">
                <a16:creationId xmlns:a16="http://schemas.microsoft.com/office/drawing/2014/main" id="{B6F47282-671B-41A8-B16C-8A09A815FD3C}"/>
              </a:ext>
            </a:extLst>
          </p:cNvPr>
          <p:cNvSpPr txBox="1"/>
          <p:nvPr/>
        </p:nvSpPr>
        <p:spPr>
          <a:xfrm>
            <a:off x="1114786" y="993912"/>
            <a:ext cx="10199919" cy="6247864"/>
          </a:xfrm>
          <a:prstGeom prst="rect">
            <a:avLst/>
          </a:prstGeom>
          <a:noFill/>
        </p:spPr>
        <p:txBody>
          <a:bodyPr wrap="square">
            <a:spAutoFit/>
          </a:bodyPr>
          <a:lstStyle/>
          <a:p>
            <a:pPr algn="l"/>
            <a:r>
              <a:rPr lang="en-GB" sz="2000" b="1" i="0" dirty="0">
                <a:effectLst/>
                <a:latin typeface="system-ui"/>
              </a:rPr>
              <a:t>The Genealogy of Jesus the Messiah</a:t>
            </a:r>
          </a:p>
          <a:p>
            <a:pPr algn="l"/>
            <a:r>
              <a:rPr lang="en-GB" sz="2000" b="1" i="0" dirty="0">
                <a:effectLst/>
                <a:latin typeface="system-ui"/>
              </a:rPr>
              <a:t>1 </a:t>
            </a:r>
            <a:r>
              <a:rPr lang="en-GB" sz="2000" b="0" i="0" dirty="0">
                <a:effectLst/>
                <a:latin typeface="system-ui"/>
              </a:rPr>
              <a:t>This is the genealogy</a:t>
            </a:r>
            <a:r>
              <a:rPr lang="en-GB" sz="2000" b="0" i="0" baseline="30000" dirty="0">
                <a:effectLst/>
                <a:latin typeface="system-ui"/>
              </a:rPr>
              <a:t>[</a:t>
            </a:r>
            <a:r>
              <a:rPr lang="en-GB" sz="2000" b="0" i="0" baseline="30000" dirty="0">
                <a:effectLst/>
                <a:latin typeface="system-ui"/>
                <a:hlinkClick r:id="rId2" tooltip="See footnote a">
                  <a:extLst>
                    <a:ext uri="{A12FA001-AC4F-418D-AE19-62706E023703}">
                      <ahyp:hlinkClr xmlns:ahyp="http://schemas.microsoft.com/office/drawing/2018/hyperlinkcolor" val="tx"/>
                    </a:ext>
                  </a:extLst>
                </a:hlinkClick>
              </a:rPr>
              <a:t>a</a:t>
            </a:r>
            <a:r>
              <a:rPr lang="en-GB" sz="2000" b="0" i="0" baseline="30000" dirty="0">
                <a:effectLst/>
                <a:latin typeface="system-ui"/>
              </a:rPr>
              <a:t>]</a:t>
            </a:r>
            <a:r>
              <a:rPr lang="en-GB" sz="2000" b="0" i="0" dirty="0">
                <a:effectLst/>
                <a:latin typeface="system-ui"/>
              </a:rPr>
              <a:t> of Jesus the Messiah</a:t>
            </a:r>
            <a:r>
              <a:rPr lang="en-GB" sz="2000" b="0" i="0" baseline="30000" dirty="0">
                <a:effectLst/>
                <a:latin typeface="system-ui"/>
              </a:rPr>
              <a:t>[</a:t>
            </a:r>
            <a:r>
              <a:rPr lang="en-GB" sz="2000" b="0" i="0" baseline="30000" dirty="0">
                <a:effectLst/>
                <a:latin typeface="system-ui"/>
                <a:hlinkClick r:id="rId3" tooltip="See footnote b">
                  <a:extLst>
                    <a:ext uri="{A12FA001-AC4F-418D-AE19-62706E023703}">
                      <ahyp:hlinkClr xmlns:ahyp="http://schemas.microsoft.com/office/drawing/2018/hyperlinkcolor" val="tx"/>
                    </a:ext>
                  </a:extLst>
                </a:hlinkClick>
              </a:rPr>
              <a:t>b</a:t>
            </a:r>
            <a:r>
              <a:rPr lang="en-GB" sz="2000" b="0" i="0" baseline="30000" dirty="0">
                <a:effectLst/>
                <a:latin typeface="system-ui"/>
              </a:rPr>
              <a:t>]</a:t>
            </a:r>
            <a:r>
              <a:rPr lang="en-GB" sz="2000" b="0" i="0" dirty="0">
                <a:effectLst/>
                <a:latin typeface="system-ui"/>
              </a:rPr>
              <a:t> the son of David, the son of Abraham: </a:t>
            </a:r>
            <a:r>
              <a:rPr lang="en-GB" sz="2000" b="1" i="0" baseline="30000" dirty="0">
                <a:effectLst/>
                <a:latin typeface="system-ui"/>
              </a:rPr>
              <a:t>2 </a:t>
            </a:r>
            <a:r>
              <a:rPr lang="en-GB" sz="2000" b="0" i="0" dirty="0">
                <a:effectLst/>
                <a:latin typeface="system-ui"/>
              </a:rPr>
              <a:t>Abraham was the father of Isaac, Isaac the father of Jacob, Jacob the father of Judah and his brothers, </a:t>
            </a:r>
            <a:r>
              <a:rPr lang="en-GB" sz="2000" b="1" i="0" baseline="30000" dirty="0">
                <a:effectLst/>
                <a:latin typeface="system-ui"/>
              </a:rPr>
              <a:t>3 </a:t>
            </a:r>
            <a:r>
              <a:rPr lang="en-GB" sz="2000" b="0" i="0" dirty="0">
                <a:effectLst/>
                <a:latin typeface="system-ui"/>
              </a:rPr>
              <a:t>Judah the father of Perez and Zerah, whose mother was Tamar, Perez the father of </a:t>
            </a:r>
            <a:r>
              <a:rPr lang="en-GB" sz="2000" b="0" i="0" dirty="0" err="1">
                <a:effectLst/>
                <a:latin typeface="system-ui"/>
              </a:rPr>
              <a:t>Hezron</a:t>
            </a:r>
            <a:r>
              <a:rPr lang="en-GB" sz="2000" b="0" i="0" dirty="0">
                <a:effectLst/>
                <a:latin typeface="system-ui"/>
              </a:rPr>
              <a:t>, </a:t>
            </a:r>
            <a:r>
              <a:rPr lang="en-GB" sz="2000" b="0" i="0" dirty="0" err="1">
                <a:effectLst/>
                <a:latin typeface="system-ui"/>
              </a:rPr>
              <a:t>Hezron</a:t>
            </a:r>
            <a:r>
              <a:rPr lang="en-GB" sz="2000" b="0" i="0" dirty="0">
                <a:effectLst/>
                <a:latin typeface="system-ui"/>
              </a:rPr>
              <a:t> the father of Ram,</a:t>
            </a:r>
            <a:r>
              <a:rPr lang="en-GB" sz="2000" b="1" i="0" baseline="30000" dirty="0">
                <a:effectLst/>
                <a:latin typeface="system-ui"/>
              </a:rPr>
              <a:t>4 </a:t>
            </a:r>
            <a:r>
              <a:rPr lang="en-GB" sz="2000" b="0" i="0" dirty="0">
                <a:effectLst/>
                <a:latin typeface="system-ui"/>
              </a:rPr>
              <a:t>Ram the father of </a:t>
            </a:r>
            <a:r>
              <a:rPr lang="en-GB" sz="2000" b="0" i="0" dirty="0" err="1">
                <a:effectLst/>
                <a:latin typeface="system-ui"/>
              </a:rPr>
              <a:t>Amminadab</a:t>
            </a:r>
            <a:r>
              <a:rPr lang="en-GB" sz="2000" b="0" i="0" dirty="0">
                <a:effectLst/>
                <a:latin typeface="system-ui"/>
              </a:rPr>
              <a:t>, </a:t>
            </a:r>
            <a:r>
              <a:rPr lang="en-GB" sz="2000" b="0" i="0" dirty="0" err="1">
                <a:effectLst/>
                <a:latin typeface="system-ui"/>
              </a:rPr>
              <a:t>Amminadab</a:t>
            </a:r>
            <a:r>
              <a:rPr lang="en-GB" sz="2000" b="0" i="0" dirty="0">
                <a:effectLst/>
                <a:latin typeface="system-ui"/>
              </a:rPr>
              <a:t> the father of Nahshon, Nahshon the father of Salmon, </a:t>
            </a:r>
            <a:r>
              <a:rPr lang="en-GB" sz="2000" b="1" i="0" baseline="30000" dirty="0">
                <a:effectLst/>
                <a:latin typeface="system-ui"/>
              </a:rPr>
              <a:t>5 </a:t>
            </a:r>
            <a:r>
              <a:rPr lang="en-GB" sz="2000" b="0" i="0" dirty="0">
                <a:effectLst/>
                <a:latin typeface="system-ui"/>
              </a:rPr>
              <a:t>Salmon the father of Boaz, whose mother was Rahab, Boaz the father of Obed, whose mother was Ruth, Obed the father of Jesse, </a:t>
            </a:r>
            <a:r>
              <a:rPr lang="en-GB" sz="2000" b="1" i="0" baseline="30000" dirty="0">
                <a:effectLst/>
                <a:latin typeface="system-ui"/>
              </a:rPr>
              <a:t>6 </a:t>
            </a:r>
            <a:r>
              <a:rPr lang="en-GB" sz="2000" b="0" i="0" dirty="0">
                <a:effectLst/>
                <a:latin typeface="system-ui"/>
              </a:rPr>
              <a:t>and Jesse the father of King David. David was the father of Solomon, whose mother had been Uriah’s wife, </a:t>
            </a:r>
            <a:r>
              <a:rPr lang="en-GB" sz="2000" b="1" i="0" baseline="30000" dirty="0">
                <a:effectLst/>
                <a:latin typeface="system-ui"/>
              </a:rPr>
              <a:t>7 </a:t>
            </a:r>
            <a:r>
              <a:rPr lang="en-GB" sz="2000" b="0" i="0" dirty="0">
                <a:effectLst/>
                <a:latin typeface="system-ui"/>
              </a:rPr>
              <a:t>Solomon the father of Rehoboam, Rehoboam the father of Abijah, Abijah the father of Asa, </a:t>
            </a:r>
            <a:r>
              <a:rPr lang="en-GB" sz="2000" b="1" i="0" baseline="30000" dirty="0">
                <a:effectLst/>
                <a:latin typeface="system-ui"/>
              </a:rPr>
              <a:t>8 </a:t>
            </a:r>
            <a:r>
              <a:rPr lang="en-GB" sz="2000" b="0" i="0" dirty="0">
                <a:effectLst/>
                <a:latin typeface="system-ui"/>
              </a:rPr>
              <a:t>Asa the father of Jehoshaphat, Jehoshaphat the father of </a:t>
            </a:r>
            <a:r>
              <a:rPr lang="en-GB" sz="2000" b="0" i="0" dirty="0" err="1">
                <a:effectLst/>
                <a:latin typeface="system-ui"/>
              </a:rPr>
              <a:t>Jehoram</a:t>
            </a:r>
            <a:r>
              <a:rPr lang="en-GB" sz="2000" b="0" i="0" dirty="0">
                <a:effectLst/>
                <a:latin typeface="system-ui"/>
              </a:rPr>
              <a:t>, </a:t>
            </a:r>
            <a:r>
              <a:rPr lang="en-GB" sz="2000" b="0" i="0" dirty="0" err="1">
                <a:effectLst/>
                <a:latin typeface="system-ui"/>
              </a:rPr>
              <a:t>Jehoram</a:t>
            </a:r>
            <a:r>
              <a:rPr lang="en-GB" sz="2000" b="0" i="0" dirty="0">
                <a:effectLst/>
                <a:latin typeface="system-ui"/>
              </a:rPr>
              <a:t> the father of Uzziah, </a:t>
            </a:r>
            <a:r>
              <a:rPr lang="en-GB" sz="2000" b="1" i="0" baseline="30000" dirty="0">
                <a:effectLst/>
                <a:latin typeface="system-ui"/>
              </a:rPr>
              <a:t>9 </a:t>
            </a:r>
            <a:r>
              <a:rPr lang="en-GB" sz="2000" b="0" i="0" dirty="0">
                <a:effectLst/>
                <a:latin typeface="system-ui"/>
              </a:rPr>
              <a:t>Uzziah the father of Jotham, Jotham the father of Ahaz, Ahaz the father of Hezekiah, </a:t>
            </a:r>
            <a:r>
              <a:rPr lang="en-GB" sz="2000" b="1" i="0" baseline="30000" dirty="0">
                <a:effectLst/>
                <a:latin typeface="system-ui"/>
              </a:rPr>
              <a:t>10 </a:t>
            </a:r>
            <a:r>
              <a:rPr lang="en-GB" sz="2000" b="0" i="0" dirty="0">
                <a:effectLst/>
                <a:latin typeface="system-ui"/>
              </a:rPr>
              <a:t>Hezekiah the father of Manasseh, Manasseh the father of Amon, Amon the father of Josiah, </a:t>
            </a:r>
            <a:r>
              <a:rPr lang="en-GB" sz="2000" b="1" i="0" baseline="30000" dirty="0">
                <a:effectLst/>
                <a:latin typeface="system-ui"/>
              </a:rPr>
              <a:t>11 </a:t>
            </a:r>
            <a:r>
              <a:rPr lang="en-GB" sz="2000" b="0" i="0" dirty="0">
                <a:effectLst/>
                <a:latin typeface="system-ui"/>
              </a:rPr>
              <a:t>and Josiah the father of Jeconiah</a:t>
            </a:r>
            <a:r>
              <a:rPr lang="en-GB" sz="2000" b="0" i="0" baseline="30000" dirty="0">
                <a:effectLst/>
                <a:latin typeface="system-ui"/>
              </a:rPr>
              <a:t>[</a:t>
            </a:r>
            <a:r>
              <a:rPr lang="en-GB" sz="2000" b="0" i="0" baseline="30000" dirty="0">
                <a:effectLst/>
                <a:latin typeface="system-ui"/>
                <a:hlinkClick r:id="rId4" tooltip="See footnote c">
                  <a:extLst>
                    <a:ext uri="{A12FA001-AC4F-418D-AE19-62706E023703}">
                      <ahyp:hlinkClr xmlns:ahyp="http://schemas.microsoft.com/office/drawing/2018/hyperlinkcolor" val="tx"/>
                    </a:ext>
                  </a:extLst>
                </a:hlinkClick>
              </a:rPr>
              <a:t>c</a:t>
            </a:r>
            <a:r>
              <a:rPr lang="en-GB" sz="2000" b="0" i="0" baseline="30000" dirty="0">
                <a:effectLst/>
                <a:latin typeface="system-ui"/>
              </a:rPr>
              <a:t>]</a:t>
            </a:r>
            <a:r>
              <a:rPr lang="en-GB" sz="2000" b="0" i="0" dirty="0">
                <a:effectLst/>
                <a:latin typeface="system-ui"/>
              </a:rPr>
              <a:t> and his brothers at the time of the exile to Babylon. </a:t>
            </a:r>
            <a:r>
              <a:rPr lang="en-GB" sz="2000" b="1" i="0" baseline="30000" dirty="0">
                <a:effectLst/>
                <a:latin typeface="system-ui"/>
              </a:rPr>
              <a:t>12 </a:t>
            </a:r>
            <a:r>
              <a:rPr lang="en-GB" sz="2000" b="0" i="0" dirty="0">
                <a:effectLst/>
                <a:latin typeface="system-ui"/>
              </a:rPr>
              <a:t>After the exile to Babylon:</a:t>
            </a:r>
          </a:p>
          <a:p>
            <a:pPr algn="l"/>
            <a:r>
              <a:rPr lang="en-GB" sz="2000" b="0" i="0" dirty="0">
                <a:effectLst/>
                <a:latin typeface="system-ui"/>
              </a:rPr>
              <a:t>Jeconiah was the father of </a:t>
            </a:r>
            <a:r>
              <a:rPr lang="en-GB" sz="2000" b="0" i="0" dirty="0" err="1">
                <a:effectLst/>
                <a:latin typeface="system-ui"/>
              </a:rPr>
              <a:t>Shealtiel</a:t>
            </a:r>
            <a:r>
              <a:rPr lang="en-GB" sz="2000" b="0" i="0" dirty="0">
                <a:effectLst/>
                <a:latin typeface="system-ui"/>
              </a:rPr>
              <a:t>, </a:t>
            </a:r>
            <a:r>
              <a:rPr lang="en-GB" sz="2000" b="0" i="0" dirty="0" err="1">
                <a:effectLst/>
                <a:latin typeface="system-ui"/>
              </a:rPr>
              <a:t>Shealtiel</a:t>
            </a:r>
            <a:r>
              <a:rPr lang="en-GB" sz="2000" b="0" i="0" dirty="0">
                <a:effectLst/>
                <a:latin typeface="system-ui"/>
              </a:rPr>
              <a:t> the father of Zerubbabel, </a:t>
            </a:r>
            <a:r>
              <a:rPr lang="en-GB" sz="2000" b="1" i="0" baseline="30000" dirty="0">
                <a:effectLst/>
                <a:latin typeface="system-ui"/>
              </a:rPr>
              <a:t>13 </a:t>
            </a:r>
            <a:r>
              <a:rPr lang="en-GB" sz="2000" b="0" i="0" dirty="0">
                <a:effectLst/>
                <a:latin typeface="system-ui"/>
              </a:rPr>
              <a:t>Zerubbabel the father of </a:t>
            </a:r>
            <a:r>
              <a:rPr lang="en-GB" sz="2000" b="0" i="0" dirty="0" err="1">
                <a:effectLst/>
                <a:latin typeface="system-ui"/>
              </a:rPr>
              <a:t>Abihud</a:t>
            </a:r>
            <a:r>
              <a:rPr lang="en-GB" sz="2000" b="0" i="0" dirty="0">
                <a:effectLst/>
                <a:latin typeface="system-ui"/>
              </a:rPr>
              <a:t>, </a:t>
            </a:r>
            <a:r>
              <a:rPr lang="en-GB" sz="2000" b="0" i="0" dirty="0" err="1">
                <a:effectLst/>
                <a:latin typeface="system-ui"/>
              </a:rPr>
              <a:t>Abihud</a:t>
            </a:r>
            <a:r>
              <a:rPr lang="en-GB" sz="2000" b="0" i="0" dirty="0">
                <a:effectLst/>
                <a:latin typeface="system-ui"/>
              </a:rPr>
              <a:t> the father of Eliakim, Eliakim the father of </a:t>
            </a:r>
            <a:r>
              <a:rPr lang="en-GB" sz="2000" b="0" i="0" dirty="0" err="1">
                <a:effectLst/>
                <a:latin typeface="system-ui"/>
              </a:rPr>
              <a:t>Azor</a:t>
            </a:r>
            <a:r>
              <a:rPr lang="en-GB" sz="2000" b="0" i="0" dirty="0">
                <a:effectLst/>
                <a:latin typeface="system-ui"/>
              </a:rPr>
              <a:t>, </a:t>
            </a:r>
            <a:r>
              <a:rPr lang="en-GB" sz="2000" b="1" i="0" baseline="30000" dirty="0">
                <a:effectLst/>
                <a:latin typeface="system-ui"/>
              </a:rPr>
              <a:t>14 </a:t>
            </a:r>
            <a:r>
              <a:rPr lang="en-GB" sz="2000" b="0" i="0" dirty="0" err="1">
                <a:effectLst/>
                <a:latin typeface="system-ui"/>
              </a:rPr>
              <a:t>Azor</a:t>
            </a:r>
            <a:r>
              <a:rPr lang="en-GB" sz="2000" b="0" i="0" dirty="0">
                <a:effectLst/>
                <a:latin typeface="system-ui"/>
              </a:rPr>
              <a:t> the father of Zadok, Zadok the father of </a:t>
            </a:r>
            <a:r>
              <a:rPr lang="en-GB" sz="2000" b="0" i="0" dirty="0" err="1">
                <a:effectLst/>
                <a:latin typeface="system-ui"/>
              </a:rPr>
              <a:t>Akim</a:t>
            </a:r>
            <a:r>
              <a:rPr lang="en-GB" sz="2000" b="0" i="0" dirty="0">
                <a:effectLst/>
                <a:latin typeface="system-ui"/>
              </a:rPr>
              <a:t>, </a:t>
            </a:r>
            <a:r>
              <a:rPr lang="en-GB" sz="2000" b="0" i="0" dirty="0" err="1">
                <a:effectLst/>
                <a:latin typeface="system-ui"/>
              </a:rPr>
              <a:t>Akim</a:t>
            </a:r>
            <a:r>
              <a:rPr lang="en-GB" sz="2000" b="0" i="0" dirty="0">
                <a:effectLst/>
                <a:latin typeface="system-ui"/>
              </a:rPr>
              <a:t> the father of </a:t>
            </a:r>
            <a:r>
              <a:rPr lang="en-GB" sz="2000" b="0" i="0" dirty="0" err="1">
                <a:effectLst/>
                <a:latin typeface="system-ui"/>
              </a:rPr>
              <a:t>Elihud</a:t>
            </a:r>
            <a:r>
              <a:rPr lang="en-GB" sz="2000" b="0" i="0" dirty="0">
                <a:effectLst/>
                <a:latin typeface="system-ui"/>
              </a:rPr>
              <a:t>, </a:t>
            </a:r>
            <a:r>
              <a:rPr lang="en-GB" sz="2000" b="1" i="0" baseline="30000" dirty="0">
                <a:effectLst/>
                <a:latin typeface="system-ui"/>
              </a:rPr>
              <a:t>15 </a:t>
            </a:r>
            <a:r>
              <a:rPr lang="en-GB" sz="2000" b="0" i="0" dirty="0" err="1">
                <a:effectLst/>
                <a:latin typeface="system-ui"/>
              </a:rPr>
              <a:t>Elihud</a:t>
            </a:r>
            <a:r>
              <a:rPr lang="en-GB" sz="2000" b="0" i="0" dirty="0">
                <a:effectLst/>
                <a:latin typeface="system-ui"/>
              </a:rPr>
              <a:t> the father of Eleazar, Eleazar the father of </a:t>
            </a:r>
            <a:r>
              <a:rPr lang="en-GB" sz="2000" b="0" i="0" dirty="0" err="1">
                <a:effectLst/>
                <a:latin typeface="system-ui"/>
              </a:rPr>
              <a:t>Matthan</a:t>
            </a:r>
            <a:r>
              <a:rPr lang="en-GB" sz="2000" b="0" i="0" dirty="0">
                <a:effectLst/>
                <a:latin typeface="system-ui"/>
              </a:rPr>
              <a:t>, </a:t>
            </a:r>
            <a:r>
              <a:rPr lang="en-GB" sz="2000" b="0" i="0" dirty="0" err="1">
                <a:effectLst/>
                <a:latin typeface="system-ui"/>
              </a:rPr>
              <a:t>Matthan</a:t>
            </a:r>
            <a:r>
              <a:rPr lang="en-GB" sz="2000" b="0" i="0" dirty="0">
                <a:effectLst/>
                <a:latin typeface="system-ui"/>
              </a:rPr>
              <a:t> the father of Jacob, </a:t>
            </a:r>
            <a:r>
              <a:rPr lang="en-GB" sz="2000" b="1" i="0" baseline="30000" dirty="0">
                <a:effectLst/>
                <a:latin typeface="system-ui"/>
              </a:rPr>
              <a:t>16 </a:t>
            </a:r>
            <a:r>
              <a:rPr lang="en-GB" sz="2000" b="0" i="0" dirty="0">
                <a:effectLst/>
                <a:latin typeface="system-ui"/>
              </a:rPr>
              <a:t>and Jacob the father of Joseph, the husband of Mary, and Mary was the mother of Jesus who is called the Messiah.</a:t>
            </a:r>
          </a:p>
          <a:p>
            <a:pPr algn="l"/>
            <a:endParaRPr lang="en-GB" sz="2000" b="0" i="0" dirty="0">
              <a:effectLst/>
              <a:latin typeface="system-ui"/>
            </a:endParaRPr>
          </a:p>
          <a:p>
            <a:pPr algn="l"/>
            <a:endParaRPr lang="en-GB" sz="2000" b="0" i="0" dirty="0">
              <a:effectLst/>
              <a:latin typeface="system-ui"/>
            </a:endParaRPr>
          </a:p>
        </p:txBody>
      </p:sp>
      <p:sp>
        <p:nvSpPr>
          <p:cNvPr id="12" name="Oval 11">
            <a:extLst>
              <a:ext uri="{FF2B5EF4-FFF2-40B4-BE49-F238E27FC236}">
                <a16:creationId xmlns:a16="http://schemas.microsoft.com/office/drawing/2014/main" id="{7DE159F9-604B-4E40-8046-85ED8826AA51}"/>
              </a:ext>
            </a:extLst>
          </p:cNvPr>
          <p:cNvSpPr/>
          <p:nvPr/>
        </p:nvSpPr>
        <p:spPr>
          <a:xfrm>
            <a:off x="1781092" y="3085106"/>
            <a:ext cx="850790" cy="51683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C0E68A3C-71A5-47F9-AC18-8D62B4C58DAF}"/>
              </a:ext>
            </a:extLst>
          </p:cNvPr>
          <p:cNvSpPr>
            <a:spLocks noGrp="1"/>
          </p:cNvSpPr>
          <p:nvPr>
            <p:ph type="title"/>
          </p:nvPr>
        </p:nvSpPr>
        <p:spPr>
          <a:xfrm>
            <a:off x="3017325" y="100390"/>
            <a:ext cx="7958331" cy="1077229"/>
          </a:xfrm>
        </p:spPr>
        <p:txBody>
          <a:bodyPr/>
          <a:lstStyle/>
          <a:p>
            <a:r>
              <a:rPr lang="en-GB" dirty="0"/>
              <a:t>Matthew 1: 1-16</a:t>
            </a:r>
          </a:p>
        </p:txBody>
      </p:sp>
    </p:spTree>
    <p:extLst>
      <p:ext uri="{BB962C8B-B14F-4D97-AF65-F5344CB8AC3E}">
        <p14:creationId xmlns:p14="http://schemas.microsoft.com/office/powerpoint/2010/main" val="30903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DEA2-8191-4CF9-944C-4E8E38C27FA6}"/>
              </a:ext>
            </a:extLst>
          </p:cNvPr>
          <p:cNvSpPr>
            <a:spLocks noGrp="1"/>
          </p:cNvSpPr>
          <p:nvPr>
            <p:ph type="title"/>
          </p:nvPr>
        </p:nvSpPr>
        <p:spPr/>
        <p:txBody>
          <a:bodyPr/>
          <a:lstStyle/>
          <a:p>
            <a:r>
              <a:rPr lang="en-GB" dirty="0"/>
              <a:t>Isaiah 7: 13-14</a:t>
            </a:r>
          </a:p>
        </p:txBody>
      </p:sp>
      <p:sp>
        <p:nvSpPr>
          <p:cNvPr id="5" name="TextBox 4">
            <a:extLst>
              <a:ext uri="{FF2B5EF4-FFF2-40B4-BE49-F238E27FC236}">
                <a16:creationId xmlns:a16="http://schemas.microsoft.com/office/drawing/2014/main" id="{FF201CC8-E0AF-43DD-BFF1-769ABBE8DFA7}"/>
              </a:ext>
            </a:extLst>
          </p:cNvPr>
          <p:cNvSpPr txBox="1"/>
          <p:nvPr/>
        </p:nvSpPr>
        <p:spPr>
          <a:xfrm>
            <a:off x="1457077" y="2052116"/>
            <a:ext cx="9547528" cy="1323439"/>
          </a:xfrm>
          <a:prstGeom prst="rect">
            <a:avLst/>
          </a:prstGeom>
          <a:noFill/>
        </p:spPr>
        <p:txBody>
          <a:bodyPr wrap="square">
            <a:spAutoFit/>
          </a:bodyPr>
          <a:lstStyle/>
          <a:p>
            <a:r>
              <a:rPr lang="en-GB" sz="2000" b="1" i="0" baseline="30000" dirty="0">
                <a:effectLst/>
                <a:latin typeface="system-ui"/>
              </a:rPr>
              <a:t>13 </a:t>
            </a:r>
            <a:r>
              <a:rPr lang="en-GB" sz="2000" b="0" i="0" dirty="0">
                <a:effectLst/>
                <a:latin typeface="system-ui"/>
              </a:rPr>
              <a:t>Then Isaiah said, “Hear now, you house of David! Is it not enough to try the patience of humans? Will you try the patience of my God also? </a:t>
            </a:r>
            <a:r>
              <a:rPr lang="en-GB" sz="2000" b="1" i="0" baseline="30000" dirty="0">
                <a:effectLst/>
                <a:latin typeface="system-ui"/>
              </a:rPr>
              <a:t>14 </a:t>
            </a:r>
            <a:r>
              <a:rPr lang="en-GB" sz="2000" b="0" i="0" dirty="0">
                <a:effectLst/>
                <a:latin typeface="system-ui"/>
              </a:rPr>
              <a:t>Therefore the Lord himself will give you</a:t>
            </a:r>
            <a:r>
              <a:rPr lang="en-GB" sz="2000" b="0" i="0" baseline="30000" dirty="0">
                <a:effectLst/>
                <a:latin typeface="system-ui"/>
              </a:rPr>
              <a:t>[</a:t>
            </a:r>
            <a:r>
              <a:rPr lang="en-GB" sz="2000" b="0" i="0" baseline="30000" dirty="0">
                <a:effectLst/>
                <a:latin typeface="system-ui"/>
                <a:hlinkClick r:id="rId2" tooltip="See footnote c">
                  <a:extLst>
                    <a:ext uri="{A12FA001-AC4F-418D-AE19-62706E023703}">
                      <ahyp:hlinkClr xmlns:ahyp="http://schemas.microsoft.com/office/drawing/2018/hyperlinkcolor" val="tx"/>
                    </a:ext>
                  </a:extLst>
                </a:hlinkClick>
              </a:rPr>
              <a:t>c</a:t>
            </a:r>
            <a:r>
              <a:rPr lang="en-GB" sz="2000" b="0" i="0" baseline="30000" dirty="0">
                <a:effectLst/>
                <a:latin typeface="system-ui"/>
              </a:rPr>
              <a:t>]</a:t>
            </a:r>
            <a:r>
              <a:rPr lang="en-GB" sz="2000" b="0" i="0" dirty="0">
                <a:effectLst/>
                <a:latin typeface="system-ui"/>
              </a:rPr>
              <a:t> a sign: The virgin</a:t>
            </a:r>
            <a:r>
              <a:rPr lang="en-GB" sz="2000" b="0" i="0" baseline="30000" dirty="0">
                <a:effectLst/>
                <a:latin typeface="system-ui"/>
              </a:rPr>
              <a:t>[</a:t>
            </a:r>
            <a:r>
              <a:rPr lang="en-GB" sz="2000" b="0" i="0" baseline="30000" dirty="0">
                <a:effectLst/>
                <a:latin typeface="system-ui"/>
                <a:hlinkClick r:id="rId3" tooltip="See footnote d">
                  <a:extLst>
                    <a:ext uri="{A12FA001-AC4F-418D-AE19-62706E023703}">
                      <ahyp:hlinkClr xmlns:ahyp="http://schemas.microsoft.com/office/drawing/2018/hyperlinkcolor" val="tx"/>
                    </a:ext>
                  </a:extLst>
                </a:hlinkClick>
              </a:rPr>
              <a:t>d</a:t>
            </a:r>
            <a:r>
              <a:rPr lang="en-GB" sz="2000" b="0" i="0" baseline="30000" dirty="0">
                <a:effectLst/>
                <a:latin typeface="system-ui"/>
              </a:rPr>
              <a:t>]</a:t>
            </a:r>
            <a:r>
              <a:rPr lang="en-GB" sz="2000" b="0" i="0" dirty="0">
                <a:effectLst/>
                <a:latin typeface="system-ui"/>
              </a:rPr>
              <a:t> will conceive and give birth to a son, and</a:t>
            </a:r>
            <a:r>
              <a:rPr lang="en-GB" sz="2000" b="0" i="0" baseline="30000" dirty="0">
                <a:effectLst/>
                <a:latin typeface="system-ui"/>
              </a:rPr>
              <a:t>[</a:t>
            </a:r>
            <a:r>
              <a:rPr lang="en-GB" sz="2000" b="0" i="0" baseline="30000" dirty="0">
                <a:effectLst/>
                <a:latin typeface="system-ui"/>
                <a:hlinkClick r:id="rId4" tooltip="See footnote e">
                  <a:extLst>
                    <a:ext uri="{A12FA001-AC4F-418D-AE19-62706E023703}">
                      <ahyp:hlinkClr xmlns:ahyp="http://schemas.microsoft.com/office/drawing/2018/hyperlinkcolor" val="tx"/>
                    </a:ext>
                  </a:extLst>
                </a:hlinkClick>
              </a:rPr>
              <a:t>e</a:t>
            </a:r>
            <a:r>
              <a:rPr lang="en-GB" sz="2000" b="0" i="0" baseline="30000" dirty="0">
                <a:effectLst/>
                <a:latin typeface="system-ui"/>
              </a:rPr>
              <a:t>]</a:t>
            </a:r>
            <a:r>
              <a:rPr lang="en-GB" sz="2000" b="0" i="0" dirty="0">
                <a:effectLst/>
                <a:latin typeface="system-ui"/>
              </a:rPr>
              <a:t> will call him Immanuel.</a:t>
            </a:r>
            <a:r>
              <a:rPr lang="en-GB" sz="2000" b="0" i="0" baseline="30000" dirty="0">
                <a:effectLst/>
                <a:latin typeface="system-ui"/>
              </a:rPr>
              <a:t>[</a:t>
            </a:r>
            <a:r>
              <a:rPr lang="en-GB" sz="2000" b="0" i="0" baseline="30000" dirty="0">
                <a:effectLst/>
                <a:latin typeface="system-ui"/>
                <a:hlinkClick r:id="rId5" tooltip="See footnote f">
                  <a:extLst>
                    <a:ext uri="{A12FA001-AC4F-418D-AE19-62706E023703}">
                      <ahyp:hlinkClr xmlns:ahyp="http://schemas.microsoft.com/office/drawing/2018/hyperlinkcolor" val="tx"/>
                    </a:ext>
                  </a:extLst>
                </a:hlinkClick>
              </a:rPr>
              <a:t>f</a:t>
            </a:r>
            <a:r>
              <a:rPr lang="en-GB" sz="2000" b="0" i="0" baseline="30000" dirty="0">
                <a:effectLst/>
                <a:latin typeface="system-ui"/>
              </a:rPr>
              <a:t>]</a:t>
            </a:r>
            <a:r>
              <a:rPr lang="en-GB" sz="2000" b="0" i="0" dirty="0">
                <a:effectLst/>
                <a:latin typeface="system-ui"/>
              </a:rPr>
              <a:t> </a:t>
            </a:r>
            <a:endParaRPr lang="en-GB" sz="2000" dirty="0"/>
          </a:p>
        </p:txBody>
      </p:sp>
    </p:spTree>
    <p:extLst>
      <p:ext uri="{BB962C8B-B14F-4D97-AF65-F5344CB8AC3E}">
        <p14:creationId xmlns:p14="http://schemas.microsoft.com/office/powerpoint/2010/main" val="210942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03F7-2A9F-4351-AC8D-5EF14ABDD88F}"/>
              </a:ext>
            </a:extLst>
          </p:cNvPr>
          <p:cNvSpPr>
            <a:spLocks noGrp="1"/>
          </p:cNvSpPr>
          <p:nvPr>
            <p:ph type="title"/>
          </p:nvPr>
        </p:nvSpPr>
        <p:spPr/>
        <p:txBody>
          <a:bodyPr/>
          <a:lstStyle/>
          <a:p>
            <a:endParaRPr lang="en-GB"/>
          </a:p>
        </p:txBody>
      </p:sp>
      <p:pic>
        <p:nvPicPr>
          <p:cNvPr id="1028" name="Picture 4" descr="God Keeps His Promises">
            <a:extLst>
              <a:ext uri="{FF2B5EF4-FFF2-40B4-BE49-F238E27FC236}">
                <a16:creationId xmlns:a16="http://schemas.microsoft.com/office/drawing/2014/main" id="{5D08CDFC-702F-4191-B896-E94CD475E0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0647" y="973963"/>
            <a:ext cx="10018643" cy="563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8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42D19-FE2E-44DD-8FD6-025795A48808}"/>
              </a:ext>
            </a:extLst>
          </p:cNvPr>
          <p:cNvSpPr>
            <a:spLocks noGrp="1"/>
          </p:cNvSpPr>
          <p:nvPr>
            <p:ph type="title"/>
          </p:nvPr>
        </p:nvSpPr>
        <p:spPr/>
        <p:txBody>
          <a:bodyPr/>
          <a:lstStyle/>
          <a:p>
            <a:r>
              <a:rPr lang="en-GB" dirty="0"/>
              <a:t>It HAD to be Joseph</a:t>
            </a:r>
          </a:p>
        </p:txBody>
      </p:sp>
      <p:sp>
        <p:nvSpPr>
          <p:cNvPr id="3" name="Content Placeholder 2">
            <a:extLst>
              <a:ext uri="{FF2B5EF4-FFF2-40B4-BE49-F238E27FC236}">
                <a16:creationId xmlns:a16="http://schemas.microsoft.com/office/drawing/2014/main" id="{D6DBC0BE-B6A7-40D0-962F-775F8D30DEF1}"/>
              </a:ext>
            </a:extLst>
          </p:cNvPr>
          <p:cNvSpPr>
            <a:spLocks noGrp="1"/>
          </p:cNvSpPr>
          <p:nvPr>
            <p:ph idx="1"/>
          </p:nvPr>
        </p:nvSpPr>
        <p:spPr/>
        <p:txBody>
          <a:bodyPr/>
          <a:lstStyle/>
          <a:p>
            <a:r>
              <a:rPr lang="en-GB" dirty="0"/>
              <a:t>Descendent of David, as promised by the prophet Isaiah</a:t>
            </a:r>
          </a:p>
          <a:p>
            <a:r>
              <a:rPr lang="en-GB" dirty="0"/>
              <a:t>Family lineage is passed from father to son</a:t>
            </a:r>
          </a:p>
        </p:txBody>
      </p:sp>
    </p:spTree>
    <p:extLst>
      <p:ext uri="{BB962C8B-B14F-4D97-AF65-F5344CB8AC3E}">
        <p14:creationId xmlns:p14="http://schemas.microsoft.com/office/powerpoint/2010/main" val="247749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7C8B-8DD3-4244-8C78-DF8AE47E5E6D}"/>
              </a:ext>
            </a:extLst>
          </p:cNvPr>
          <p:cNvSpPr>
            <a:spLocks noGrp="1"/>
          </p:cNvSpPr>
          <p:nvPr>
            <p:ph type="title"/>
          </p:nvPr>
        </p:nvSpPr>
        <p:spPr/>
        <p:txBody>
          <a:bodyPr/>
          <a:lstStyle/>
          <a:p>
            <a:r>
              <a:rPr lang="en-GB" dirty="0"/>
              <a:t>Matthew 1:18-19</a:t>
            </a:r>
          </a:p>
        </p:txBody>
      </p:sp>
      <p:sp>
        <p:nvSpPr>
          <p:cNvPr id="5" name="TextBox 4">
            <a:extLst>
              <a:ext uri="{FF2B5EF4-FFF2-40B4-BE49-F238E27FC236}">
                <a16:creationId xmlns:a16="http://schemas.microsoft.com/office/drawing/2014/main" id="{2067966C-A6C7-4A0D-908A-1AADCD5F69A6}"/>
              </a:ext>
            </a:extLst>
          </p:cNvPr>
          <p:cNvSpPr txBox="1"/>
          <p:nvPr/>
        </p:nvSpPr>
        <p:spPr>
          <a:xfrm>
            <a:off x="1298049" y="2052116"/>
            <a:ext cx="9794019" cy="1631216"/>
          </a:xfrm>
          <a:prstGeom prst="rect">
            <a:avLst/>
          </a:prstGeom>
          <a:noFill/>
        </p:spPr>
        <p:txBody>
          <a:bodyPr wrap="square">
            <a:spAutoFit/>
          </a:bodyPr>
          <a:lstStyle/>
          <a:p>
            <a:pPr algn="l"/>
            <a:r>
              <a:rPr lang="en-GB" sz="2000" b="1" i="0" dirty="0">
                <a:effectLst/>
                <a:latin typeface="system-ui"/>
              </a:rPr>
              <a:t>Joseph Accepts Jesus as His Son</a:t>
            </a:r>
          </a:p>
          <a:p>
            <a:pPr algn="l"/>
            <a:r>
              <a:rPr lang="en-GB" sz="2000" b="1" i="0" baseline="30000" dirty="0">
                <a:effectLst/>
                <a:latin typeface="system-ui"/>
              </a:rPr>
              <a:t>18 </a:t>
            </a:r>
            <a:r>
              <a:rPr lang="en-GB" sz="2000" b="0" i="0" dirty="0">
                <a:effectLst/>
                <a:latin typeface="system-ui"/>
              </a:rPr>
              <a:t>This is how the birth of Jesus the Messiah came about</a:t>
            </a:r>
            <a:r>
              <a:rPr lang="en-GB" sz="2000" b="0" i="0" baseline="30000" dirty="0">
                <a:effectLst/>
                <a:latin typeface="system-ui"/>
              </a:rPr>
              <a:t>[</a:t>
            </a:r>
            <a:r>
              <a:rPr lang="en-GB" sz="2000" b="0" i="0" baseline="30000" dirty="0">
                <a:effectLst/>
                <a:latin typeface="system-ui"/>
                <a:hlinkClick r:id="rId2" tooltip="See footnote d">
                  <a:extLst>
                    <a:ext uri="{A12FA001-AC4F-418D-AE19-62706E023703}">
                      <ahyp:hlinkClr xmlns:ahyp="http://schemas.microsoft.com/office/drawing/2018/hyperlinkcolor" val="tx"/>
                    </a:ext>
                  </a:extLst>
                </a:hlinkClick>
              </a:rPr>
              <a:t>d</a:t>
            </a:r>
            <a:r>
              <a:rPr lang="en-GB" sz="2000" b="0" i="0" baseline="30000" dirty="0">
                <a:effectLst/>
                <a:latin typeface="system-ui"/>
              </a:rPr>
              <a:t>]</a:t>
            </a:r>
            <a:r>
              <a:rPr lang="en-GB" sz="2000" b="0" i="0" dirty="0">
                <a:effectLst/>
                <a:latin typeface="system-ui"/>
              </a:rPr>
              <a:t>: His mother Mary was pledged to be married to Joseph, but before they came together, she was found to be pregnant through the Holy Spirit. </a:t>
            </a:r>
            <a:r>
              <a:rPr lang="en-GB" sz="2000" b="1" i="0" baseline="30000" dirty="0">
                <a:effectLst/>
                <a:latin typeface="system-ui"/>
              </a:rPr>
              <a:t>19 </a:t>
            </a:r>
            <a:r>
              <a:rPr lang="en-GB" sz="2000" b="0" i="0" dirty="0">
                <a:effectLst/>
                <a:latin typeface="system-ui"/>
              </a:rPr>
              <a:t>Because Joseph her husband was faithful to the law, and yet</a:t>
            </a:r>
            <a:r>
              <a:rPr lang="en-GB" sz="2000" b="0" i="0" baseline="30000" dirty="0">
                <a:effectLst/>
                <a:latin typeface="system-ui"/>
              </a:rPr>
              <a:t>[</a:t>
            </a:r>
            <a:r>
              <a:rPr lang="en-GB" sz="2000" b="0" i="0" baseline="30000" dirty="0">
                <a:effectLst/>
                <a:latin typeface="system-ui"/>
                <a:hlinkClick r:id="rId3" tooltip="See footnote e">
                  <a:extLst>
                    <a:ext uri="{A12FA001-AC4F-418D-AE19-62706E023703}">
                      <ahyp:hlinkClr xmlns:ahyp="http://schemas.microsoft.com/office/drawing/2018/hyperlinkcolor" val="tx"/>
                    </a:ext>
                  </a:extLst>
                </a:hlinkClick>
              </a:rPr>
              <a:t>e</a:t>
            </a:r>
            <a:r>
              <a:rPr lang="en-GB" sz="2000" b="0" i="0" baseline="30000" dirty="0">
                <a:effectLst/>
                <a:latin typeface="system-ui"/>
              </a:rPr>
              <a:t>]</a:t>
            </a:r>
            <a:r>
              <a:rPr lang="en-GB" sz="2000" b="0" i="0" dirty="0">
                <a:effectLst/>
                <a:latin typeface="system-ui"/>
              </a:rPr>
              <a:t> did not want to expose her to public disgrace, he had in mind to divorce her quietly.</a:t>
            </a:r>
          </a:p>
        </p:txBody>
      </p:sp>
    </p:spTree>
    <p:extLst>
      <p:ext uri="{BB962C8B-B14F-4D97-AF65-F5344CB8AC3E}">
        <p14:creationId xmlns:p14="http://schemas.microsoft.com/office/powerpoint/2010/main" val="345668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7E64-51A0-4849-8337-C8469573CA5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4D2B65B-D3A9-4BA0-A5D1-6C5C461B7485}"/>
              </a:ext>
            </a:extLst>
          </p:cNvPr>
          <p:cNvSpPr>
            <a:spLocks noGrp="1"/>
          </p:cNvSpPr>
          <p:nvPr>
            <p:ph idx="1"/>
          </p:nvPr>
        </p:nvSpPr>
        <p:spPr/>
        <p:txBody>
          <a:bodyPr/>
          <a:lstStyle/>
          <a:p>
            <a:endParaRPr lang="en-GB"/>
          </a:p>
        </p:txBody>
      </p:sp>
      <p:sp>
        <p:nvSpPr>
          <p:cNvPr id="5" name="TextBox 4">
            <a:extLst>
              <a:ext uri="{FF2B5EF4-FFF2-40B4-BE49-F238E27FC236}">
                <a16:creationId xmlns:a16="http://schemas.microsoft.com/office/drawing/2014/main" id="{A7656A7C-8A1C-46F4-B91F-5A24031B55BE}"/>
              </a:ext>
            </a:extLst>
          </p:cNvPr>
          <p:cNvSpPr txBox="1"/>
          <p:nvPr/>
        </p:nvSpPr>
        <p:spPr>
          <a:xfrm>
            <a:off x="1183681" y="644055"/>
            <a:ext cx="10011756" cy="5509200"/>
          </a:xfrm>
          <a:prstGeom prst="rect">
            <a:avLst/>
          </a:prstGeom>
          <a:noFill/>
        </p:spPr>
        <p:txBody>
          <a:bodyPr wrap="square">
            <a:spAutoFit/>
          </a:bodyPr>
          <a:lstStyle/>
          <a:p>
            <a:r>
              <a:rPr lang="en-GB" sz="1600" dirty="0"/>
              <a:t>Context of Betrothal</a:t>
            </a:r>
          </a:p>
          <a:p>
            <a:r>
              <a:rPr lang="en-GB" sz="1600" dirty="0"/>
              <a:t>In ancient Jewish culture, betrothal was far more serious than a modern engagement; it was a legally binding contract considered the first stage of marriage. The only thing that remained was for the groom to bring the bride to his home for the wedding and consummation. During the betrothal period, the couple was expected to be sexually abstinent, and infidelity was considered adultery, a capital offense punishable by death (often stoning) under the law, though the penalty was often not carried out in the Roman era. </a:t>
            </a:r>
          </a:p>
          <a:p>
            <a:r>
              <a:rPr lang="en-GB" sz="1600" dirty="0"/>
              <a:t>The Social Dilemma</a:t>
            </a:r>
          </a:p>
          <a:p>
            <a:r>
              <a:rPr lang="en-GB" sz="1600" dirty="0"/>
              <a:t>When Mary was found to be with child, the community would have assumed the child was not Joseph's, which would bring immense shame not only on Mary but also on her family. She faced: </a:t>
            </a:r>
          </a:p>
          <a:p>
            <a:r>
              <a:rPr lang="en-GB" sz="1600" dirty="0"/>
              <a:t>Public Scorn: She would have been an object of widespread public scorn and subject to suspicious glances and ridicule.</a:t>
            </a:r>
          </a:p>
          <a:p>
            <a:r>
              <a:rPr lang="en-GB" sz="1600" dirty="0"/>
              <a:t>Rejection: She faced potential rejection from her family, peers, and her fiancé, Joseph.</a:t>
            </a:r>
          </a:p>
          <a:p>
            <a:r>
              <a:rPr lang="en-GB" sz="1600" dirty="0"/>
              <a:t>Legal Danger: Joseph, being a "righteous man," initially planned to "put her away quietly" (divorce her privately) rather than publicly shame her or expose her to the full penalties of the law, which suggests the potential for severe punishment was real.</a:t>
            </a:r>
          </a:p>
          <a:p>
            <a:r>
              <a:rPr lang="en-GB" sz="1600" dirty="0"/>
              <a:t>Lifetime Stigma: Had Joseph gone through with a divorce, Mary would likely have remained a single mother for life, treated with stigma, and her son would have been considered illegitimate, affecting his social standing and inheritance rights. </a:t>
            </a:r>
          </a:p>
          <a:p>
            <a:r>
              <a:rPr lang="en-GB" sz="1600" dirty="0"/>
              <a:t>Ultimately, the biblical narrative states that an angel visited Joseph in a dream, explaining the divine nature of the pregnancy, which led him to marry her as planned. By marrying her, it was likely assumed by the community that the child was his, which helped to mitigate some, though perhaps not all, of the potential social stigma. However, the initial situation presented a severe social and personal crisis for Mary. </a:t>
            </a:r>
          </a:p>
        </p:txBody>
      </p:sp>
    </p:spTree>
    <p:extLst>
      <p:ext uri="{BB962C8B-B14F-4D97-AF65-F5344CB8AC3E}">
        <p14:creationId xmlns:p14="http://schemas.microsoft.com/office/powerpoint/2010/main" val="2193039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57</TotalTime>
  <Words>2420</Words>
  <Application>Microsoft Office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Courier New</vt:lpstr>
      <vt:lpstr>MS Shell Dlg 2</vt:lpstr>
      <vt:lpstr>system-ui</vt:lpstr>
      <vt:lpstr>Wingdings</vt:lpstr>
      <vt:lpstr>Wingdings 3</vt:lpstr>
      <vt:lpstr>Madison</vt:lpstr>
      <vt:lpstr>Joseph: Just as chosen as Mary  (as are you)</vt:lpstr>
      <vt:lpstr>PowerPoint Presentation</vt:lpstr>
      <vt:lpstr>Points</vt:lpstr>
      <vt:lpstr>Matthew 1: 1-16</vt:lpstr>
      <vt:lpstr>Isaiah 7: 13-14</vt:lpstr>
      <vt:lpstr>PowerPoint Presentation</vt:lpstr>
      <vt:lpstr>It HAD to be Joseph</vt:lpstr>
      <vt:lpstr>Matthew 1:18-19</vt:lpstr>
      <vt:lpstr>PowerPoint Presentation</vt:lpstr>
      <vt:lpstr>Matthew 1: 20-22, Matthew 2:13-14, Matthew 2:19-23</vt:lpstr>
      <vt:lpstr>It HAD to be Joseph</vt:lpstr>
      <vt:lpstr>Joseph was just as chosen as Mary</vt:lpstr>
      <vt:lpstr>You are chosen</vt:lpstr>
      <vt:lpstr>1 Corinthians 12: 12-30</vt:lpstr>
      <vt:lpstr>Psalm 139</vt:lpstr>
      <vt:lpstr>Psalm 139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Joseph: Just as chosen as Mary  (as are you)</dc:title>
  <dc:creator>Beth Collins</dc:creator>
  <cp:lastModifiedBy>Beth Collins</cp:lastModifiedBy>
  <cp:revision>7</cp:revision>
  <dcterms:created xsi:type="dcterms:W3CDTF">2025-11-29T10:18:06Z</dcterms:created>
  <dcterms:modified xsi:type="dcterms:W3CDTF">2025-11-29T11:15:07Z</dcterms:modified>
</cp:coreProperties>
</file>